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312" r:id="rId4"/>
    <p:sldId id="313" r:id="rId5"/>
    <p:sldId id="314" r:id="rId6"/>
    <p:sldId id="281" r:id="rId7"/>
    <p:sldId id="282" r:id="rId8"/>
    <p:sldId id="286" r:id="rId9"/>
    <p:sldId id="273" r:id="rId10"/>
    <p:sldId id="274" r:id="rId11"/>
    <p:sldId id="277" r:id="rId12"/>
    <p:sldId id="275" r:id="rId13"/>
    <p:sldId id="276" r:id="rId14"/>
    <p:sldId id="278" r:id="rId15"/>
    <p:sldId id="279" r:id="rId16"/>
    <p:sldId id="297" r:id="rId17"/>
    <p:sldId id="294" r:id="rId18"/>
    <p:sldId id="298" r:id="rId19"/>
    <p:sldId id="272" r:id="rId20"/>
    <p:sldId id="266" r:id="rId21"/>
    <p:sldId id="267" r:id="rId22"/>
    <p:sldId id="285" r:id="rId23"/>
    <p:sldId id="310" r:id="rId24"/>
    <p:sldId id="311" r:id="rId25"/>
    <p:sldId id="307" r:id="rId26"/>
    <p:sldId id="316" r:id="rId27"/>
    <p:sldId id="317" r:id="rId28"/>
    <p:sldId id="315" r:id="rId29"/>
    <p:sldId id="295" r:id="rId30"/>
    <p:sldId id="308" r:id="rId31"/>
    <p:sldId id="290" r:id="rId32"/>
    <p:sldId id="291" r:id="rId33"/>
    <p:sldId id="292" r:id="rId34"/>
    <p:sldId id="289" r:id="rId35"/>
    <p:sldId id="300" r:id="rId36"/>
    <p:sldId id="301" r:id="rId37"/>
    <p:sldId id="309" r:id="rId38"/>
    <p:sldId id="319" r:id="rId39"/>
    <p:sldId id="318" r:id="rId40"/>
    <p:sldId id="296" r:id="rId41"/>
  </p:sldIdLst>
  <p:sldSz cx="12192000" cy="6858000"/>
  <p:notesSz cx="6797675" cy="9928225"/>
  <p:defaultTextStyle>
    <a:defPPr>
      <a:defRPr lang="bg-BG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016" autoAdjust="0"/>
    <p:restoredTop sz="94660"/>
  </p:normalViewPr>
  <p:slideViewPr>
    <p:cSldViewPr snapToGrid="0">
      <p:cViewPr varScale="1">
        <p:scale>
          <a:sx n="79" d="100"/>
          <a:sy n="79" d="100"/>
        </p:scale>
        <p:origin x="619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8BC9FD-69A3-D726-46D3-EC2EF22A121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bg-BG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9636FA2-921E-1E1B-76C6-830724CA619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bg-BG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BA89B32-8C42-76B9-BFD3-5DB7B86C60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1AC917-FB74-4DCB-BB48-DA68B082652B}" type="datetimeFigureOut">
              <a:rPr lang="bg-BG" smtClean="0"/>
              <a:t>21.5.2025 г.</a:t>
            </a:fld>
            <a:endParaRPr lang="bg-BG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0264B5C-B82A-3B3C-1321-CA10F13584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D47EFB0-C0B8-020D-56AE-E6B89718F1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92E6FC-04AA-4C25-B126-C2FC2150CAF4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9734475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96FB7A-1EF9-A84D-A7E3-74314C1FAB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bg-BG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BF6BE64-E7BD-62F7-5789-52BC803F471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bg-BG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6123929-E59E-AE63-7F89-E8207C66D8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1AC917-FB74-4DCB-BB48-DA68B082652B}" type="datetimeFigureOut">
              <a:rPr lang="bg-BG" smtClean="0"/>
              <a:t>21.5.2025 г.</a:t>
            </a:fld>
            <a:endParaRPr lang="bg-BG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2183917-2773-A343-2558-747C00AF87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402A305-2209-3820-C37C-1037EF6467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92E6FC-04AA-4C25-B126-C2FC2150CAF4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7704587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840AB0D-BEC7-26E5-5C13-745D19A92CF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bg-BG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EC72774-810F-97A3-05C8-A61E32ED169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bg-BG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5378E9A-C728-11F5-A877-A47049C0F4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1AC917-FB74-4DCB-BB48-DA68B082652B}" type="datetimeFigureOut">
              <a:rPr lang="bg-BG" smtClean="0"/>
              <a:t>21.5.2025 г.</a:t>
            </a:fld>
            <a:endParaRPr lang="bg-BG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C061AB2-4DB3-2B82-5597-8A593201B5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9D1835B-AF63-4C06-2E05-6A38EAE7F7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92E6FC-04AA-4C25-B126-C2FC2150CAF4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0598624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BF3FCC-F62A-5D12-4E73-8ED23070C1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bg-BG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F8BF9F-7CCA-2DCE-BC36-7A5CEDC5716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bg-BG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443D8EF-5BF8-5A4A-E332-B38CB51A7D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1AC917-FB74-4DCB-BB48-DA68B082652B}" type="datetimeFigureOut">
              <a:rPr lang="bg-BG" smtClean="0"/>
              <a:t>21.5.2025 г.</a:t>
            </a:fld>
            <a:endParaRPr lang="bg-BG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6018CB1-7A1B-1863-2198-A367832DFB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B496355-A126-DB02-2938-30A46FA585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92E6FC-04AA-4C25-B126-C2FC2150CAF4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1760733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0074FB-8BE8-57F5-215D-F7BA9A3C83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bg-BG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23E6BF0-ED8C-DEC8-3473-D73B671E611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A539F4-8EF6-18EC-72E6-9B73290B15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1AC917-FB74-4DCB-BB48-DA68B082652B}" type="datetimeFigureOut">
              <a:rPr lang="bg-BG" smtClean="0"/>
              <a:t>21.5.2025 г.</a:t>
            </a:fld>
            <a:endParaRPr lang="bg-BG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AACAEB1-0BBF-198E-CE9A-3D627AFAD6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9438A69-FE65-ACA9-1BE5-DF55444316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92E6FC-04AA-4C25-B126-C2FC2150CAF4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42280184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F874CC-98B1-0DC6-C933-7D841AB62B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bg-BG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09CF73-07F9-8AE6-73D4-4AB2828DE0E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bg-BG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A2F06BC-4CBE-177E-C8EF-733A270F351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bg-BG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A18C8CC-6AF7-37EE-EA27-F793349F28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1AC917-FB74-4DCB-BB48-DA68B082652B}" type="datetimeFigureOut">
              <a:rPr lang="bg-BG" smtClean="0"/>
              <a:t>21.5.2025 г.</a:t>
            </a:fld>
            <a:endParaRPr lang="bg-BG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695F180-F527-04E0-05B9-CE03EC7528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D498282-2CA8-969E-64EE-E5791A7656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92E6FC-04AA-4C25-B126-C2FC2150CAF4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1604315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F39BDE-85EE-8D0C-91B6-D5057C928E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bg-BG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E59198F-66E7-5E6E-D97F-07691CE60C3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41FD37C-FD3D-0A91-5F42-BDF3531D750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bg-BG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AFBED58-4A70-B21A-0E47-0EDC6C41F93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EB8BC08-8D92-1051-95A5-5CF42238D75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bg-BG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711FD1A-4509-6AC9-1627-1AEA928313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1AC917-FB74-4DCB-BB48-DA68B082652B}" type="datetimeFigureOut">
              <a:rPr lang="bg-BG" smtClean="0"/>
              <a:t>21.5.2025 г.</a:t>
            </a:fld>
            <a:endParaRPr lang="bg-BG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32A22EC-3982-D761-BF05-924706DD34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79E1568-F2A5-A9B2-92CA-43E528398D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92E6FC-04AA-4C25-B126-C2FC2150CAF4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8991836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D88CF5-36B3-0F82-7045-0704B1E457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bg-BG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AD90D04-77CE-7A46-60E9-86007339D0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1AC917-FB74-4DCB-BB48-DA68B082652B}" type="datetimeFigureOut">
              <a:rPr lang="bg-BG" smtClean="0"/>
              <a:t>21.5.2025 г.</a:t>
            </a:fld>
            <a:endParaRPr lang="bg-BG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0939E94-34C9-869B-6EE6-7FC106B9B5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8FECAA3-175E-2DC5-B19C-C8E4177073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92E6FC-04AA-4C25-B126-C2FC2150CAF4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3084216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34146BA-C050-C9DF-47A9-52E6BD8D24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1AC917-FB74-4DCB-BB48-DA68B082652B}" type="datetimeFigureOut">
              <a:rPr lang="bg-BG" smtClean="0"/>
              <a:t>21.5.2025 г.</a:t>
            </a:fld>
            <a:endParaRPr lang="bg-BG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7A4EACD-30D7-EEEF-D57D-3C3EFAF644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BD90C39-3E29-14C9-BA22-5B308B4D3C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92E6FC-04AA-4C25-B126-C2FC2150CAF4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5000486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CFBC8C-6215-5874-647E-507FA4D238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bg-BG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1E2DC4-BFE9-5396-769B-9528C70E97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bg-BG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C6FEDD0-2B21-778A-545F-C661B9D9820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BFF7670-540D-7085-4F2F-3A536C951B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1AC917-FB74-4DCB-BB48-DA68B082652B}" type="datetimeFigureOut">
              <a:rPr lang="bg-BG" smtClean="0"/>
              <a:t>21.5.2025 г.</a:t>
            </a:fld>
            <a:endParaRPr lang="bg-BG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6C1C55C-09AE-9AA8-0FAE-C57F25FE9A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0141257-B359-EBF2-30B8-199A3B1ECA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92E6FC-04AA-4C25-B126-C2FC2150CAF4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1665300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4C9B10-70F1-FB9B-AD80-1FEF355624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bg-BG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CFB30B7-69C3-FFFB-E1D0-AD916835181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bg-BG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A647267-AA8B-17A2-0182-9A77B188B48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57A8F12-F143-1223-65F7-675AFC9642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1AC917-FB74-4DCB-BB48-DA68B082652B}" type="datetimeFigureOut">
              <a:rPr lang="bg-BG" smtClean="0"/>
              <a:t>21.5.2025 г.</a:t>
            </a:fld>
            <a:endParaRPr lang="bg-BG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C7D2D22-35D8-4678-00A1-8F56EC79F6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5CC12DC-B400-6F9A-D37F-19CD5DAD45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92E6FC-04AA-4C25-B126-C2FC2150CAF4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6544992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897361E-B63D-F092-E344-AE43091821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bg-BG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066DA56-A16B-C0E3-1425-7B20D8036E5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bg-BG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2E83255-EE42-3DC7-6C1C-932C0846737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1AC917-FB74-4DCB-BB48-DA68B082652B}" type="datetimeFigureOut">
              <a:rPr lang="bg-BG" smtClean="0"/>
              <a:t>21.5.2025 г.</a:t>
            </a:fld>
            <a:endParaRPr lang="bg-BG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E941A4C-344B-A60A-B5A2-C2BE0E7AA74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bg-BG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CB10C8C-F155-05B3-E5CD-53856F7488A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92E6FC-04AA-4C25-B126-C2FC2150CAF4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40732045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bg-BG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87E76C-61F4-2249-989F-DD9740FFE630}"/>
              </a:ext>
            </a:extLst>
          </p:cNvPr>
          <p:cNvSpPr>
            <a:spLocks noGrp="1"/>
          </p:cNvSpPr>
          <p:nvPr>
            <p:ph type="ctrTitle"/>
          </p:nvPr>
        </p:nvSpPr>
        <p:spPr>
          <a:solidFill>
            <a:schemeClr val="accent6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r>
              <a:rPr lang="bg-BG" sz="3600" b="1" dirty="0"/>
              <a:t>З</a:t>
            </a:r>
            <a:r>
              <a:rPr lang="ru-RU" sz="3600" b="1" dirty="0" err="1"/>
              <a:t>еленият</a:t>
            </a:r>
            <a:r>
              <a:rPr lang="ru-RU" sz="3600" b="1" dirty="0"/>
              <a:t> преход в «преходен период»: </a:t>
            </a:r>
            <a:br>
              <a:rPr lang="ru-RU" sz="3600" b="1" dirty="0"/>
            </a:br>
            <a:r>
              <a:rPr lang="ru-RU" sz="3600" b="1" dirty="0"/>
              <a:t>Какво означава това за  местните власти?</a:t>
            </a:r>
            <a:endParaRPr lang="bg-BG" sz="3600" b="1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F1BBE26-FA9B-DA9D-81C3-6CA4C27ABBF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bg-BG" dirty="0"/>
          </a:p>
          <a:p>
            <a:r>
              <a:rPr lang="bg-BG" dirty="0"/>
              <a:t>Проф., д-р Даниела Бобева</a:t>
            </a:r>
          </a:p>
          <a:p>
            <a:r>
              <a:rPr lang="bg-BG" dirty="0"/>
              <a:t>Институт за икономически изследвания - БАН</a:t>
            </a:r>
          </a:p>
        </p:txBody>
      </p:sp>
    </p:spTree>
    <p:extLst>
      <p:ext uri="{BB962C8B-B14F-4D97-AF65-F5344CB8AC3E}">
        <p14:creationId xmlns:p14="http://schemas.microsoft.com/office/powerpoint/2010/main" val="407853878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D19F07-796C-BC82-F6CC-FEDC6BA31B42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bg2"/>
          </a:solidFill>
        </p:spPr>
        <p:txBody>
          <a:bodyPr>
            <a:normAutofit/>
          </a:bodyPr>
          <a:lstStyle/>
          <a:p>
            <a:pPr algn="r"/>
            <a:r>
              <a:rPr lang="bg-BG" sz="4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Емисии на парникови газове</a:t>
            </a:r>
            <a:endParaRPr lang="bg-BG" sz="4000" dirty="0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3489D780-E0B9-DE77-E201-1E4C0E888E4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2032000"/>
            <a:ext cx="10515599" cy="4460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719561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1489F7-EC0A-E2D1-CAD8-4C8406C163E6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tx2">
              <a:lumMod val="20000"/>
              <a:lumOff val="80000"/>
            </a:schemeClr>
          </a:solidFill>
        </p:spPr>
        <p:txBody>
          <a:bodyPr/>
          <a:lstStyle/>
          <a:p>
            <a:pPr algn="r"/>
            <a:r>
              <a:rPr lang="ru-RU" dirty="0"/>
              <a:t>Емисии на парникови газове от сектор Енергетика</a:t>
            </a:r>
            <a:endParaRPr lang="bg-BG" dirty="0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618344A3-B7AC-9CE2-5192-9CD51DA234E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955800"/>
            <a:ext cx="10515599" cy="3886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48463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194F4A-8205-262D-1B73-D9CF44BD1370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4">
              <a:lumMod val="20000"/>
              <a:lumOff val="80000"/>
            </a:schemeClr>
          </a:solidFill>
        </p:spPr>
        <p:txBody>
          <a:bodyPr/>
          <a:lstStyle/>
          <a:p>
            <a:pPr algn="r"/>
            <a:r>
              <a:rPr lang="bg-BG" dirty="0"/>
              <a:t>Загуби, свързани с климата 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DD77D6C1-80AF-8CF0-6A0F-226FF55FE47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866900"/>
            <a:ext cx="10515599" cy="4089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814764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61703A-140E-8988-A76B-20C2D00530DE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20000"/>
              <a:lumOff val="80000"/>
            </a:schemeClr>
          </a:solidFill>
        </p:spPr>
        <p:txBody>
          <a:bodyPr/>
          <a:lstStyle/>
          <a:p>
            <a:pPr algn="r"/>
            <a:r>
              <a:rPr lang="bg-BG" dirty="0"/>
              <a:t>Дял на енергията от възобновяеми източници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A21CB748-B2A0-B3D7-665A-989E600E8E0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690688"/>
            <a:ext cx="10413999" cy="4252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31716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1B0868-BB40-A5A4-9BAD-F9933CF206D3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algn="r"/>
            <a:r>
              <a:rPr lang="bg-BG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Дял на енергията за отопление от крайното енергийно потребление на домакинствата</a:t>
            </a:r>
            <a:endParaRPr lang="bg-BG" sz="3600" dirty="0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54DFC7E0-F048-EE48-19D1-46DECD1D5C4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199" y="1917700"/>
            <a:ext cx="10515600" cy="4102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041802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36D398-182B-0F41-77DA-83528C054E5B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bg2">
              <a:lumMod val="90000"/>
            </a:schemeClr>
          </a:solidFill>
        </p:spPr>
        <p:txBody>
          <a:bodyPr>
            <a:noAutofit/>
          </a:bodyPr>
          <a:lstStyle/>
          <a:p>
            <a:pPr algn="r"/>
            <a:r>
              <a:rPr lang="bg-BG" sz="32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Дял на населението, което не успява да поддържа жилището си топло</a:t>
            </a:r>
            <a:br>
              <a:rPr lang="bg-BG" sz="32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bg-BG" sz="3200" dirty="0">
              <a:latin typeface="+mn-lt"/>
            </a:endParaRP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8BA6651B-CA65-D5AE-E5F0-6042902CFAE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690688"/>
            <a:ext cx="10515599" cy="4100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744357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F7D8B1D-322A-445E-7E2A-147A92F5555B}"/>
              </a:ext>
            </a:extLst>
          </p:cNvPr>
          <p:cNvSpPr>
            <a:spLocks noGrp="1"/>
          </p:cNvSpPr>
          <p:nvPr>
            <p:ph type="ctrTitle"/>
          </p:nvPr>
        </p:nvSpPr>
        <p:spPr>
          <a:solidFill>
            <a:schemeClr val="accent6">
              <a:lumMod val="20000"/>
              <a:lumOff val="80000"/>
            </a:schemeClr>
          </a:solidFill>
        </p:spPr>
        <p:txBody>
          <a:bodyPr/>
          <a:lstStyle/>
          <a:p>
            <a:r>
              <a:rPr lang="bg-BG" dirty="0"/>
              <a:t>Ролята на общините 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801B0507-4E4B-9586-2656-80DB20BDBBA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solidFill>
            <a:schemeClr val="accent4">
              <a:lumMod val="20000"/>
              <a:lumOff val="80000"/>
            </a:schemeClr>
          </a:solidFill>
        </p:spPr>
        <p:txBody>
          <a:bodyPr/>
          <a:lstStyle/>
          <a:p>
            <a:endParaRPr lang="bg-BG" dirty="0"/>
          </a:p>
          <a:p>
            <a:r>
              <a:rPr lang="bg-BG" dirty="0"/>
              <a:t>Рисковете: стартова дивергенция, </a:t>
            </a:r>
          </a:p>
          <a:p>
            <a:r>
              <a:rPr lang="bg-BG" dirty="0"/>
              <a:t>нови рискове, свързани със самия преход </a:t>
            </a:r>
          </a:p>
        </p:txBody>
      </p:sp>
    </p:spTree>
    <p:extLst>
      <p:ext uri="{BB962C8B-B14F-4D97-AF65-F5344CB8AC3E}">
        <p14:creationId xmlns:p14="http://schemas.microsoft.com/office/powerpoint/2010/main" val="158222014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3A066C1E-F48A-CB66-E965-744616A1D7DF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60000"/>
              <a:lumOff val="40000"/>
            </a:schemeClr>
          </a:solidFill>
        </p:spPr>
        <p:txBody>
          <a:bodyPr/>
          <a:lstStyle/>
          <a:p>
            <a:pPr algn="ctr"/>
            <a:r>
              <a:rPr lang="bg-BG" dirty="0"/>
              <a:t>Има ли баланс? 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CCBFEDD-D517-E356-1659-EAD6E7F0FD1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pPr algn="ctr"/>
            <a:r>
              <a:rPr lang="bg-BG" sz="3200" dirty="0"/>
              <a:t>Ползи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36D797DF-9936-5C69-A83A-26BB18646DB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>
            <a:normAutofit fontScale="92500" lnSpcReduction="20000"/>
          </a:bodyPr>
          <a:lstStyle/>
          <a:p>
            <a:pPr algn="ctr"/>
            <a:r>
              <a:rPr lang="bg-BG" sz="3200" dirty="0"/>
              <a:t>Отговорности- Преки/непреки</a:t>
            </a:r>
            <a:r>
              <a:rPr lang="bg-BG" dirty="0"/>
              <a:t> 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D8A00635-18CE-2CBF-E154-4FF6B039D5B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4"/>
            <a:ext cx="5183188" cy="4556125"/>
          </a:xfrm>
          <a:solidFill>
            <a:schemeClr val="accent5">
              <a:lumMod val="20000"/>
              <a:lumOff val="80000"/>
            </a:schemeClr>
          </a:solidFill>
        </p:spPr>
        <p:txBody>
          <a:bodyPr>
            <a:normAutofit fontScale="77500" lnSpcReduction="20000"/>
          </a:bodyPr>
          <a:lstStyle/>
          <a:p>
            <a:r>
              <a:rPr lang="ru-RU" b="0" i="0" dirty="0">
                <a:solidFill>
                  <a:srgbClr val="000000"/>
                </a:solidFill>
                <a:effectLst/>
                <a:latin typeface="Repo"/>
              </a:rPr>
              <a:t>Над 70% от </a:t>
            </a:r>
            <a:r>
              <a:rPr lang="bg-BG" b="0" i="0" noProof="0" dirty="0">
                <a:solidFill>
                  <a:srgbClr val="000000"/>
                </a:solidFill>
                <a:effectLst/>
                <a:latin typeface="Repo"/>
              </a:rPr>
              <a:t>законодателството на ЕС е насочено към общините.</a:t>
            </a:r>
          </a:p>
          <a:p>
            <a:r>
              <a:rPr lang="bg-BG" b="0" i="0" noProof="0" dirty="0">
                <a:solidFill>
                  <a:srgbClr val="000000"/>
                </a:solidFill>
                <a:effectLst/>
                <a:latin typeface="Repo"/>
              </a:rPr>
              <a:t>70% от мерките за смекчаване на промените в климата засягат местните власти. </a:t>
            </a:r>
          </a:p>
          <a:p>
            <a:r>
              <a:rPr lang="bg-BG" b="0" i="0" noProof="0" dirty="0">
                <a:solidFill>
                  <a:srgbClr val="000000"/>
                </a:solidFill>
                <a:effectLst/>
                <a:latin typeface="Repo"/>
              </a:rPr>
              <a:t>90% от мерките за адаптация трябва да се прилагат от общините. </a:t>
            </a:r>
          </a:p>
          <a:p>
            <a:r>
              <a:rPr lang="bg-BG" b="0" i="0" noProof="0" dirty="0">
                <a:solidFill>
                  <a:srgbClr val="000000"/>
                </a:solidFill>
                <a:effectLst/>
                <a:latin typeface="Repo"/>
              </a:rPr>
              <a:t>Да ангажират всеки човек</a:t>
            </a:r>
            <a:r>
              <a:rPr lang="ru-RU" dirty="0">
                <a:solidFill>
                  <a:srgbClr val="000000"/>
                </a:solidFill>
                <a:latin typeface="Repo"/>
              </a:rPr>
              <a:t>, диалог с бизнеса</a:t>
            </a:r>
          </a:p>
          <a:p>
            <a:r>
              <a:rPr lang="ru-RU" dirty="0">
                <a:solidFill>
                  <a:srgbClr val="000000"/>
                </a:solidFill>
                <a:latin typeface="Repo"/>
              </a:rPr>
              <a:t>Общественото мнение, Зелените организации и граждански </a:t>
            </a:r>
            <a:r>
              <a:rPr lang="bg-BG" noProof="0" dirty="0">
                <a:solidFill>
                  <a:srgbClr val="000000"/>
                </a:solidFill>
                <a:latin typeface="Repo"/>
              </a:rPr>
              <a:t>сдружения</a:t>
            </a:r>
          </a:p>
          <a:p>
            <a:r>
              <a:rPr lang="bg-BG" dirty="0">
                <a:solidFill>
                  <a:srgbClr val="000000"/>
                </a:solidFill>
                <a:latin typeface="Repo"/>
              </a:rPr>
              <a:t>П</a:t>
            </a:r>
            <a:r>
              <a:rPr lang="bg-BG" noProof="0" dirty="0" err="1">
                <a:solidFill>
                  <a:srgbClr val="000000"/>
                </a:solidFill>
                <a:latin typeface="Repo"/>
              </a:rPr>
              <a:t>одготовка</a:t>
            </a:r>
            <a:r>
              <a:rPr lang="bg-BG" noProof="0" dirty="0">
                <a:solidFill>
                  <a:srgbClr val="000000"/>
                </a:solidFill>
                <a:latin typeface="Repo"/>
              </a:rPr>
              <a:t> на проекти</a:t>
            </a:r>
          </a:p>
          <a:p>
            <a:r>
              <a:rPr lang="bg-BG" dirty="0">
                <a:solidFill>
                  <a:srgbClr val="000000"/>
                </a:solidFill>
                <a:latin typeface="Repo"/>
              </a:rPr>
              <a:t>Зарядни станции</a:t>
            </a:r>
            <a:endParaRPr lang="bg-BG" noProof="0" dirty="0">
              <a:solidFill>
                <a:srgbClr val="000000"/>
              </a:solidFill>
              <a:latin typeface="Repo"/>
            </a:endParaRPr>
          </a:p>
          <a:p>
            <a:r>
              <a:rPr lang="bg-BG" noProof="0" dirty="0">
                <a:solidFill>
                  <a:srgbClr val="000000"/>
                </a:solidFill>
                <a:latin typeface="Repo"/>
              </a:rPr>
              <a:t> Справяне с рисковете от самия зелен преход  </a:t>
            </a:r>
            <a:endParaRPr lang="bg-BG" noProof="0" dirty="0"/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DC01148C-BBE9-04DD-A2E2-B5711AAB91B1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fontScale="77500" lnSpcReduction="20000"/>
          </a:bodyPr>
          <a:lstStyle/>
          <a:p>
            <a:r>
              <a:rPr lang="bg-BG" dirty="0"/>
              <a:t>Безпрецедентно голям ресурс за общините </a:t>
            </a:r>
          </a:p>
          <a:p>
            <a:r>
              <a:rPr lang="bg-BG" dirty="0"/>
              <a:t>Разкрити работни места?</a:t>
            </a:r>
          </a:p>
          <a:p>
            <a:r>
              <a:rPr lang="bg-BG" dirty="0"/>
              <a:t>Доходи ?</a:t>
            </a:r>
          </a:p>
          <a:p>
            <a:r>
              <a:rPr lang="bg-BG" dirty="0"/>
              <a:t>Енергийна ефективност</a:t>
            </a:r>
          </a:p>
          <a:p>
            <a:r>
              <a:rPr lang="bg-BG" dirty="0"/>
              <a:t>По малко емисии, по-чист въздух</a:t>
            </a:r>
          </a:p>
          <a:p>
            <a:r>
              <a:rPr lang="ru-RU" b="0" i="0" dirty="0">
                <a:solidFill>
                  <a:srgbClr val="000000"/>
                </a:solidFill>
                <a:effectLst/>
                <a:latin typeface="Repo"/>
              </a:rPr>
              <a:t>Чист транспорт</a:t>
            </a:r>
          </a:p>
          <a:p>
            <a:r>
              <a:rPr lang="bg-BG" noProof="0" dirty="0">
                <a:solidFill>
                  <a:srgbClr val="000000"/>
                </a:solidFill>
                <a:latin typeface="Repo"/>
              </a:rPr>
              <a:t>Ресурсна осигуреност: Р</a:t>
            </a:r>
            <a:r>
              <a:rPr lang="bg-BG" b="0" i="0" noProof="0" dirty="0">
                <a:solidFill>
                  <a:srgbClr val="000000"/>
                </a:solidFill>
                <a:effectLst/>
                <a:latin typeface="Repo"/>
              </a:rPr>
              <a:t>ециклиране на отпадъците и използването им като ресурс</a:t>
            </a:r>
          </a:p>
          <a:p>
            <a:endParaRPr lang="bg-BG" dirty="0"/>
          </a:p>
          <a:p>
            <a:endParaRPr lang="bg-BG" dirty="0"/>
          </a:p>
          <a:p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146566198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BF4B6293-83CE-8209-0F5C-12587DB82805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4">
              <a:lumMod val="20000"/>
              <a:lumOff val="80000"/>
            </a:schemeClr>
          </a:solidFill>
        </p:spPr>
        <p:txBody>
          <a:bodyPr/>
          <a:lstStyle/>
          <a:p>
            <a:pPr algn="r"/>
            <a:r>
              <a:rPr lang="bg-BG" dirty="0"/>
              <a:t>НПВУ се очакваше да направи прехода справедлив за общините </a:t>
            </a: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B0A1E7B9-45E1-D5AD-0C06-66EE95EC47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54100" y="1965325"/>
            <a:ext cx="10515600" cy="4351338"/>
          </a:xfrm>
        </p:spPr>
        <p:txBody>
          <a:bodyPr>
            <a:normAutofit/>
          </a:bodyPr>
          <a:lstStyle/>
          <a:p>
            <a:r>
              <a:rPr lang="bg-BG" noProof="0" dirty="0"/>
              <a:t>„Планът за възстановяване и устойчивост е инструмент, който насърчава сближаването на различните региони </a:t>
            </a:r>
            <a:r>
              <a:rPr lang="ru-RU" dirty="0"/>
              <a:t>в държавата». </a:t>
            </a:r>
          </a:p>
          <a:p>
            <a:r>
              <a:rPr lang="ru-RU" dirty="0"/>
              <a:t>В контекста на България това е от особена важност, </a:t>
            </a:r>
            <a:r>
              <a:rPr lang="bg-BG" noProof="0" dirty="0"/>
              <a:t>защото 5 от 6-те региона на ниво NUTS-2 с най-ниско БВП в Европа са в България</a:t>
            </a:r>
          </a:p>
          <a:p>
            <a:r>
              <a:rPr lang="bg-BG" noProof="0" dirty="0"/>
              <a:t>Интервенциите за подпомагане на индустрията в изоставащи региони се очакваше да са част от </a:t>
            </a:r>
            <a:r>
              <a:rPr lang="bg-BG" noProof="0" dirty="0" err="1"/>
              <a:t>инструментариу</a:t>
            </a:r>
            <a:r>
              <a:rPr lang="ru-RU" dirty="0" err="1"/>
              <a:t>ма</a:t>
            </a:r>
            <a:r>
              <a:rPr lang="ru-RU" dirty="0"/>
              <a:t> на държавата и </a:t>
            </a:r>
            <a:r>
              <a:rPr lang="ru-RU" dirty="0" err="1"/>
              <a:t>общините</a:t>
            </a:r>
            <a:r>
              <a:rPr lang="ru-RU" dirty="0"/>
              <a:t> за противодействие на </a:t>
            </a:r>
            <a:r>
              <a:rPr lang="ru-RU" dirty="0" err="1"/>
              <a:t>икономическите</a:t>
            </a:r>
            <a:r>
              <a:rPr lang="ru-RU" dirty="0"/>
              <a:t> </a:t>
            </a:r>
            <a:r>
              <a:rPr lang="ru-RU" dirty="0" err="1"/>
              <a:t>дисбаланси</a:t>
            </a:r>
            <a:r>
              <a:rPr lang="ru-RU" dirty="0"/>
              <a:t> по региони</a:t>
            </a:r>
            <a:endParaRPr lang="bg-BG" dirty="0"/>
          </a:p>
          <a:p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23983215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D07F9B-20EF-EFB3-5AA3-99B4FD139A8D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4">
              <a:lumMod val="20000"/>
              <a:lumOff val="80000"/>
            </a:schemeClr>
          </a:solidFill>
        </p:spPr>
        <p:txBody>
          <a:bodyPr/>
          <a:lstStyle/>
          <a:p>
            <a:pPr algn="r"/>
            <a:r>
              <a:rPr lang="ru-RU" dirty="0"/>
              <a:t>2.В.2 </a:t>
            </a:r>
            <a:r>
              <a:rPr lang="ru-RU" dirty="0" err="1"/>
              <a:t>Местно</a:t>
            </a:r>
            <a:r>
              <a:rPr lang="ru-RU" dirty="0"/>
              <a:t> развитие</a:t>
            </a:r>
            <a:endParaRPr lang="bg-BG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99ECA0-7DA2-756C-C9BF-99D04DCA8E8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ru-RU" dirty="0"/>
              <a:t>«Цел: </a:t>
            </a:r>
            <a:r>
              <a:rPr lang="bg-BG" noProof="0" dirty="0"/>
              <a:t>Основната цел на компонента е осигуряване на предпоставки за повишаването на конкурентоспособността и устойчивото развитие на регионите на страната, както и насърчаването на местното развитие. Реформи и/или инвестиции: - </a:t>
            </a:r>
            <a:r>
              <a:rPr lang="bg-BG" noProof="0" dirty="0">
                <a:highlight>
                  <a:srgbClr val="FFFF00"/>
                </a:highlight>
              </a:rPr>
              <a:t>Нов регионален подход с пряко въвличане на местните общности в управлението на средствата от европейските фондове и инструменти; - Продължаване на реформата във водния сектор</a:t>
            </a:r>
          </a:p>
          <a:p>
            <a:r>
              <a:rPr lang="bg-BG" noProof="0" dirty="0"/>
              <a:t>Програма за изграждане/</a:t>
            </a:r>
            <a:r>
              <a:rPr lang="bg-BG" noProof="0" dirty="0">
                <a:highlight>
                  <a:srgbClr val="FFFF00"/>
                </a:highlight>
              </a:rPr>
              <a:t>доизграждане/реконструкция на водоснабдителни и канализационни системи, вкл. и пречиствателни станции за отпадъчни води за агломерациите между 2 000 и 10 000 </a:t>
            </a:r>
            <a:r>
              <a:rPr lang="bg-BG" noProof="0" dirty="0" err="1">
                <a:highlight>
                  <a:srgbClr val="FFFF00"/>
                </a:highlight>
              </a:rPr>
              <a:t>е.ж</a:t>
            </a:r>
            <a:r>
              <a:rPr lang="bg-BG" noProof="0" dirty="0">
                <a:highlight>
                  <a:srgbClr val="FFFF00"/>
                </a:highlight>
              </a:rPr>
              <a:t>.; </a:t>
            </a:r>
            <a:r>
              <a:rPr lang="bg-BG" noProof="0" dirty="0"/>
              <a:t>- Цифровизация за комплексно управление, контрол и ефективно използване на водите. Оценка на разходите: Индикативните разчети за разходите, необходими за реализация на целите на компонента, възлизат на общо 527.7 милиона лева, от които 412.6 милиона лева са за сметка на Механизма за възстановяване и устойчивост и 115.1 милиона лева са национално съфинансиране.“</a:t>
            </a:r>
          </a:p>
        </p:txBody>
      </p:sp>
    </p:spTree>
    <p:extLst>
      <p:ext uri="{BB962C8B-B14F-4D97-AF65-F5344CB8AC3E}">
        <p14:creationId xmlns:p14="http://schemas.microsoft.com/office/powerpoint/2010/main" val="33093244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BE6A0C-F03B-3DEF-DCB7-79F9A9711CC9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20000"/>
              <a:lumOff val="80000"/>
            </a:schemeClr>
          </a:solidFill>
        </p:spPr>
        <p:txBody>
          <a:bodyPr/>
          <a:lstStyle/>
          <a:p>
            <a:pPr algn="r"/>
            <a:r>
              <a:rPr lang="bg-BG" sz="3600" dirty="0"/>
              <a:t>Какво става със Зеления преход в ЕС, в България </a:t>
            </a:r>
            <a:br>
              <a:rPr lang="bg-BG" sz="3600" dirty="0"/>
            </a:br>
            <a:r>
              <a:rPr lang="bg-BG" dirty="0"/>
              <a:t>и в общините ?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EAD35C-DFEA-82C8-2D17-A99BC9E4D3D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bg-BG" sz="3200" dirty="0"/>
              <a:t>Европейските новини за Зеления преход</a:t>
            </a:r>
            <a:endParaRPr lang="en-US" sz="3200" dirty="0"/>
          </a:p>
          <a:p>
            <a:r>
              <a:rPr lang="bg-BG" sz="3200" dirty="0"/>
              <a:t>Провалът на НПВУ – рисковете за общините </a:t>
            </a:r>
            <a:endParaRPr lang="en-US" sz="3200" dirty="0"/>
          </a:p>
          <a:p>
            <a:r>
              <a:rPr lang="bg-BG" sz="3200" dirty="0"/>
              <a:t>Българският Зелен преход</a:t>
            </a:r>
          </a:p>
          <a:p>
            <a:r>
              <a:rPr lang="bg-BG" sz="3200" dirty="0"/>
              <a:t>Зелен преход и кохезия</a:t>
            </a:r>
          </a:p>
          <a:p>
            <a:r>
              <a:rPr lang="bg-BG" sz="3200" dirty="0"/>
              <a:t>Новите възможности  </a:t>
            </a:r>
          </a:p>
          <a:p>
            <a:pPr marL="0" indent="0">
              <a:buNone/>
            </a:pPr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386397882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9FB0F1-EEBA-72C5-F59B-80B6DC200634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20000"/>
              <a:lumOff val="80000"/>
            </a:schemeClr>
          </a:solidFill>
        </p:spPr>
        <p:txBody>
          <a:bodyPr/>
          <a:lstStyle/>
          <a:p>
            <a:pPr algn="r"/>
            <a:r>
              <a:rPr lang="bg-BG" dirty="0" err="1"/>
              <a:t>Допълняемост</a:t>
            </a:r>
            <a:endParaRPr lang="bg-BG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638BF9-DBB6-6477-DF60-A2883EE11D6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bg-BG" noProof="0" dirty="0"/>
              <a:t>Проектите от Плана се допълват с интервенциите на Кохезионната политика за устойчиво управление и използване на природните ресурси, позволяващо задоволяване на нуждите на икономиката при запазване на екологичната устойчивост. </a:t>
            </a:r>
          </a:p>
          <a:p>
            <a:r>
              <a:rPr lang="bg-BG" dirty="0"/>
              <a:t>П</a:t>
            </a:r>
            <a:r>
              <a:rPr lang="bg-BG" noProof="0" dirty="0" err="1"/>
              <a:t>одкрепя</a:t>
            </a:r>
            <a:r>
              <a:rPr lang="bg-BG" noProof="0" dirty="0"/>
              <a:t> се въвеждането на нисковъглеродни, ресурсно и енергоефективни технологии в предприятията, разработване и внедряване на иновации в областта на кръговата икономика, мерки за енергийна ефективност, използване на енергия от възобновяеми източници за собствено потребление в предприятията. Предвиждат се мерки за енергийна ефективност в жилищните и обществени сгради на територията на градски общини в страната</a:t>
            </a:r>
          </a:p>
        </p:txBody>
      </p:sp>
    </p:spTree>
    <p:extLst>
      <p:ext uri="{BB962C8B-B14F-4D97-AF65-F5344CB8AC3E}">
        <p14:creationId xmlns:p14="http://schemas.microsoft.com/office/powerpoint/2010/main" val="24990770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F4C485-75A9-CB62-C258-459469108F0A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20000"/>
              <a:lumOff val="80000"/>
            </a:schemeClr>
          </a:solidFill>
        </p:spPr>
        <p:txBody>
          <a:bodyPr/>
          <a:lstStyle/>
          <a:p>
            <a:pPr algn="r"/>
            <a:r>
              <a:rPr lang="bg-BG" dirty="0"/>
              <a:t>Достатъчни ла са предвидените в НПВУ реформи и пари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7F06F2-267C-752D-DA6B-D390959E6BF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Реформа 3: Реформа за устойчива </a:t>
            </a:r>
            <a:r>
              <a:rPr lang="ru-RU" dirty="0" err="1"/>
              <a:t>градска</a:t>
            </a:r>
            <a:r>
              <a:rPr lang="ru-RU" dirty="0"/>
              <a:t> </a:t>
            </a:r>
            <a:r>
              <a:rPr lang="ru-RU" dirty="0" err="1"/>
              <a:t>мобилност</a:t>
            </a:r>
            <a:endParaRPr lang="ru-RU" dirty="0"/>
          </a:p>
          <a:p>
            <a:r>
              <a:rPr lang="ru-RU" dirty="0" err="1"/>
              <a:t>Интегрирани</a:t>
            </a:r>
            <a:r>
              <a:rPr lang="ru-RU" dirty="0"/>
              <a:t> </a:t>
            </a:r>
            <a:r>
              <a:rPr lang="ru-RU" dirty="0" err="1"/>
              <a:t>териториални</a:t>
            </a:r>
            <a:r>
              <a:rPr lang="ru-RU" dirty="0"/>
              <a:t> стратегии (ИТС) за развитие на райони за </a:t>
            </a:r>
            <a:r>
              <a:rPr lang="ru-RU" dirty="0" err="1"/>
              <a:t>планиране</a:t>
            </a:r>
            <a:r>
              <a:rPr lang="ru-RU" dirty="0"/>
              <a:t> от </a:t>
            </a:r>
            <a:r>
              <a:rPr lang="ru-RU" dirty="0" err="1"/>
              <a:t>ниво</a:t>
            </a:r>
            <a:r>
              <a:rPr lang="ru-RU" dirty="0"/>
              <a:t> NUTS 2, </a:t>
            </a:r>
            <a:r>
              <a:rPr lang="ru-RU" dirty="0" err="1"/>
              <a:t>включващи</a:t>
            </a:r>
            <a:r>
              <a:rPr lang="ru-RU" dirty="0"/>
              <a:t> </a:t>
            </a:r>
            <a:r>
              <a:rPr lang="ru-RU" dirty="0" err="1"/>
              <a:t>елементи</a:t>
            </a:r>
            <a:r>
              <a:rPr lang="ru-RU" dirty="0"/>
              <a:t> на устойчива </a:t>
            </a:r>
            <a:r>
              <a:rPr lang="ru-RU" dirty="0" err="1"/>
              <a:t>градска</a:t>
            </a:r>
            <a:r>
              <a:rPr lang="ru-RU" dirty="0"/>
              <a:t> </a:t>
            </a:r>
            <a:r>
              <a:rPr lang="ru-RU" dirty="0" err="1"/>
              <a:t>мобилност</a:t>
            </a:r>
            <a:r>
              <a:rPr lang="ru-RU" dirty="0"/>
              <a:t>; </a:t>
            </a:r>
            <a:r>
              <a:rPr lang="ru-RU" dirty="0" err="1"/>
              <a:t>приети</a:t>
            </a:r>
            <a:r>
              <a:rPr lang="ru-RU" dirty="0"/>
              <a:t> </a:t>
            </a:r>
            <a:r>
              <a:rPr lang="ru-RU" dirty="0" err="1"/>
              <a:t>Планове</a:t>
            </a:r>
            <a:r>
              <a:rPr lang="ru-RU" dirty="0"/>
              <a:t> за </a:t>
            </a:r>
            <a:r>
              <a:rPr lang="ru-RU" dirty="0" err="1"/>
              <a:t>интегрирано</a:t>
            </a:r>
            <a:r>
              <a:rPr lang="ru-RU" dirty="0"/>
              <a:t> развитие на </a:t>
            </a:r>
            <a:r>
              <a:rPr lang="ru-RU" dirty="0" err="1"/>
              <a:t>общините</a:t>
            </a:r>
            <a:r>
              <a:rPr lang="ru-RU" dirty="0"/>
              <a:t> с </a:t>
            </a:r>
            <a:r>
              <a:rPr lang="ru-RU" dirty="0" err="1"/>
              <a:t>включени</a:t>
            </a:r>
            <a:r>
              <a:rPr lang="ru-RU" dirty="0"/>
              <a:t> </a:t>
            </a:r>
            <a:r>
              <a:rPr lang="ru-RU" dirty="0" err="1"/>
              <a:t>планове</a:t>
            </a:r>
            <a:r>
              <a:rPr lang="ru-RU" dirty="0"/>
              <a:t> за устойчива </a:t>
            </a:r>
            <a:r>
              <a:rPr lang="ru-RU" dirty="0" err="1"/>
              <a:t>градска</a:t>
            </a:r>
            <a:r>
              <a:rPr lang="ru-RU" dirty="0"/>
              <a:t> </a:t>
            </a:r>
            <a:r>
              <a:rPr lang="ru-RU" dirty="0" err="1"/>
              <a:t>мобилност</a:t>
            </a:r>
            <a:r>
              <a:rPr lang="ru-RU" dirty="0"/>
              <a:t> в </a:t>
            </a:r>
            <a:r>
              <a:rPr lang="ru-RU" dirty="0" err="1"/>
              <a:t>тях</a:t>
            </a:r>
            <a:r>
              <a:rPr lang="ru-RU" dirty="0"/>
              <a:t> (Q3/2022)</a:t>
            </a:r>
          </a:p>
          <a:p>
            <a:r>
              <a:rPr lang="ru-RU" dirty="0"/>
              <a:t>ИТС на </a:t>
            </a:r>
            <a:r>
              <a:rPr lang="ru-RU" dirty="0" err="1"/>
              <a:t>районите</a:t>
            </a:r>
            <a:r>
              <a:rPr lang="ru-RU" dirty="0"/>
              <a:t> за </a:t>
            </a:r>
            <a:r>
              <a:rPr lang="ru-RU" dirty="0" err="1"/>
              <a:t>планиране</a:t>
            </a:r>
            <a:r>
              <a:rPr lang="ru-RU" dirty="0"/>
              <a:t> от </a:t>
            </a:r>
            <a:r>
              <a:rPr lang="ru-RU" dirty="0" err="1"/>
              <a:t>ниво</a:t>
            </a:r>
            <a:r>
              <a:rPr lang="ru-RU" dirty="0"/>
              <a:t> NUTS 2 определят целите и </a:t>
            </a:r>
            <a:r>
              <a:rPr lang="ru-RU" dirty="0" err="1"/>
              <a:t>приоритетите</a:t>
            </a:r>
            <a:r>
              <a:rPr lang="ru-RU" dirty="0"/>
              <a:t> за развитие на </a:t>
            </a:r>
            <a:r>
              <a:rPr lang="ru-RU" dirty="0" err="1"/>
              <a:t>всеки</a:t>
            </a:r>
            <a:r>
              <a:rPr lang="ru-RU" dirty="0"/>
              <a:t> от </a:t>
            </a:r>
            <a:r>
              <a:rPr lang="ru-RU" dirty="0" err="1"/>
              <a:t>шестте</a:t>
            </a:r>
            <a:r>
              <a:rPr lang="ru-RU" dirty="0"/>
              <a:t> региона в страната, както и мерките, </a:t>
            </a:r>
            <a:r>
              <a:rPr lang="ru-RU" dirty="0" err="1"/>
              <a:t>необходими</a:t>
            </a:r>
            <a:r>
              <a:rPr lang="ru-RU" dirty="0"/>
              <a:t> за </a:t>
            </a:r>
            <a:r>
              <a:rPr lang="ru-RU" dirty="0" err="1"/>
              <a:t>тяхното</a:t>
            </a:r>
            <a:r>
              <a:rPr lang="ru-RU" dirty="0"/>
              <a:t> </a:t>
            </a:r>
            <a:r>
              <a:rPr lang="ru-RU" dirty="0" err="1"/>
              <a:t>изпълнение</a:t>
            </a:r>
            <a:r>
              <a:rPr lang="ru-RU" dirty="0"/>
              <a:t>.</a:t>
            </a:r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273756608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F8CC9E-F22E-F3BB-C878-D282D7ECA6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bg-BG" dirty="0"/>
              <a:t>До сега НПВУ не съдейства достатъчно за постигане кохезионните цели  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3DA30EE1-196B-304F-2002-58C5C2893D5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52548448"/>
              </p:ext>
            </p:extLst>
          </p:nvPr>
        </p:nvGraphicFramePr>
        <p:xfrm>
          <a:off x="1346200" y="1905000"/>
          <a:ext cx="9829798" cy="4894569"/>
        </p:xfrm>
        <a:graphic>
          <a:graphicData uri="http://schemas.openxmlformats.org/drawingml/2006/table">
            <a:tbl>
              <a:tblPr firstRow="1" firstCol="1" bandRow="1"/>
              <a:tblGrid>
                <a:gridCol w="2563947">
                  <a:extLst>
                    <a:ext uri="{9D8B030D-6E8A-4147-A177-3AD203B41FA5}">
                      <a16:colId xmlns:a16="http://schemas.microsoft.com/office/drawing/2014/main" val="2046071678"/>
                    </a:ext>
                  </a:extLst>
                </a:gridCol>
                <a:gridCol w="783650">
                  <a:extLst>
                    <a:ext uri="{9D8B030D-6E8A-4147-A177-3AD203B41FA5}">
                      <a16:colId xmlns:a16="http://schemas.microsoft.com/office/drawing/2014/main" val="1059259245"/>
                    </a:ext>
                  </a:extLst>
                </a:gridCol>
                <a:gridCol w="783650">
                  <a:extLst>
                    <a:ext uri="{9D8B030D-6E8A-4147-A177-3AD203B41FA5}">
                      <a16:colId xmlns:a16="http://schemas.microsoft.com/office/drawing/2014/main" val="3949449525"/>
                    </a:ext>
                  </a:extLst>
                </a:gridCol>
                <a:gridCol w="783650">
                  <a:extLst>
                    <a:ext uri="{9D8B030D-6E8A-4147-A177-3AD203B41FA5}">
                      <a16:colId xmlns:a16="http://schemas.microsoft.com/office/drawing/2014/main" val="3277069126"/>
                    </a:ext>
                  </a:extLst>
                </a:gridCol>
                <a:gridCol w="783650">
                  <a:extLst>
                    <a:ext uri="{9D8B030D-6E8A-4147-A177-3AD203B41FA5}">
                      <a16:colId xmlns:a16="http://schemas.microsoft.com/office/drawing/2014/main" val="2418725969"/>
                    </a:ext>
                  </a:extLst>
                </a:gridCol>
                <a:gridCol w="783650">
                  <a:extLst>
                    <a:ext uri="{9D8B030D-6E8A-4147-A177-3AD203B41FA5}">
                      <a16:colId xmlns:a16="http://schemas.microsoft.com/office/drawing/2014/main" val="950153142"/>
                    </a:ext>
                  </a:extLst>
                </a:gridCol>
                <a:gridCol w="783650">
                  <a:extLst>
                    <a:ext uri="{9D8B030D-6E8A-4147-A177-3AD203B41FA5}">
                      <a16:colId xmlns:a16="http://schemas.microsoft.com/office/drawing/2014/main" val="3143303438"/>
                    </a:ext>
                  </a:extLst>
                </a:gridCol>
                <a:gridCol w="853979">
                  <a:extLst>
                    <a:ext uri="{9D8B030D-6E8A-4147-A177-3AD203B41FA5}">
                      <a16:colId xmlns:a16="http://schemas.microsoft.com/office/drawing/2014/main" val="3926932501"/>
                    </a:ext>
                  </a:extLst>
                </a:gridCol>
                <a:gridCol w="854986">
                  <a:extLst>
                    <a:ext uri="{9D8B030D-6E8A-4147-A177-3AD203B41FA5}">
                      <a16:colId xmlns:a16="http://schemas.microsoft.com/office/drawing/2014/main" val="3037953116"/>
                    </a:ext>
                  </a:extLst>
                </a:gridCol>
                <a:gridCol w="854986">
                  <a:extLst>
                    <a:ext uri="{9D8B030D-6E8A-4147-A177-3AD203B41FA5}">
                      <a16:colId xmlns:a16="http://schemas.microsoft.com/office/drawing/2014/main" val="1934112869"/>
                    </a:ext>
                  </a:extLst>
                </a:gridCol>
              </a:tblGrid>
              <a:tr h="125349">
                <a:tc rowSpan="2"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bg-BG" sz="11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Приоритет/процедура по НПВУ</a:t>
                      </a:r>
                      <a:endParaRPr lang="bg-BG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179" marR="2417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BF7"/>
                    </a:solidFill>
                  </a:tcPr>
                </a:tc>
                <a:tc gridSpan="6"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bg-BG" sz="7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Брой проекти на МСП по региони</a:t>
                      </a:r>
                      <a:endParaRPr lang="bg-BG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179" marR="2417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BF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bg-BG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bg-BG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bg-BG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bg-BG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bg-BG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bg-BG" sz="7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Общо за страната </a:t>
                      </a:r>
                      <a:endParaRPr lang="bg-BG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179" marR="2417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BF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bg-BG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bg-BG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70725967"/>
                  </a:ext>
                </a:extLst>
              </a:tr>
              <a:tr h="441774">
                <a:tc vMerge="1">
                  <a:txBody>
                    <a:bodyPr/>
                    <a:lstStyle/>
                    <a:p>
                      <a:endParaRPr lang="bg-BG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bg-BG" sz="11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СЗР</a:t>
                      </a:r>
                      <a:endParaRPr lang="bg-BG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179" marR="2417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B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bg-BG" sz="11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СЦР</a:t>
                      </a:r>
                      <a:endParaRPr lang="bg-BG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179" marR="2417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B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bg-BG" sz="11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СИР</a:t>
                      </a:r>
                      <a:endParaRPr lang="bg-BG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179" marR="2417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B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bg-BG" sz="11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ЮИР</a:t>
                      </a:r>
                      <a:endParaRPr lang="bg-BG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179" marR="2417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B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bg-BG" sz="11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ЮЗР</a:t>
                      </a:r>
                      <a:endParaRPr lang="bg-BG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179" marR="2417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B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bg-BG" sz="11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ЮЦР</a:t>
                      </a:r>
                      <a:endParaRPr lang="bg-BG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179" marR="2417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B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bg-BG" sz="11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Брой </a:t>
                      </a:r>
                      <a:endParaRPr lang="bg-BG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179" marR="2417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B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bg-BG" sz="11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БФП </a:t>
                      </a:r>
                      <a:endParaRPr lang="bg-BG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bg-BG" sz="1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/млн.лв/</a:t>
                      </a:r>
                      <a:endParaRPr lang="bg-BG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179" marR="2417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B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bg-BG" sz="11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Общо </a:t>
                      </a:r>
                      <a:r>
                        <a:rPr lang="bg-BG" sz="1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/млн.лв/</a:t>
                      </a:r>
                      <a:endParaRPr lang="bg-BG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179" marR="2417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44698470"/>
                  </a:ext>
                </a:extLst>
              </a:tr>
              <a:tr h="740734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bg-BG" sz="11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Интелигентна индустрия</a:t>
                      </a:r>
                      <a:r>
                        <a:rPr lang="bg-BG" sz="11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– кръгова икономика, ВЕИ, технологична модернизация, ИКТ, индустриални зони</a:t>
                      </a:r>
                      <a:endParaRPr lang="bg-BG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179" marR="2417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bg-BG" sz="1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192</a:t>
                      </a:r>
                      <a:endParaRPr lang="bg-BG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179" marR="2417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bg-BG" sz="1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372</a:t>
                      </a:r>
                      <a:endParaRPr lang="bg-BG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179" marR="2417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bg-BG" sz="1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425</a:t>
                      </a:r>
                      <a:endParaRPr lang="bg-BG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179" marR="2417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bg-BG" sz="1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381</a:t>
                      </a:r>
                      <a:endParaRPr lang="bg-BG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179" marR="2417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bg-BG" sz="1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1 362</a:t>
                      </a:r>
                      <a:endParaRPr lang="bg-BG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179" marR="2417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bg-BG" sz="1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705</a:t>
                      </a:r>
                      <a:endParaRPr lang="bg-BG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179" marR="2417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bg-BG" sz="1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3 428</a:t>
                      </a:r>
                      <a:endParaRPr lang="bg-BG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179" marR="2417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bg-BG" sz="1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766,99</a:t>
                      </a:r>
                      <a:endParaRPr lang="bg-BG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179" marR="2417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bg-BG" sz="1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1 456,72</a:t>
                      </a:r>
                      <a:endParaRPr lang="bg-BG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179" marR="2417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13138196"/>
                  </a:ext>
                </a:extLst>
              </a:tr>
              <a:tr h="241663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bg-BG" sz="1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Общо /млн. лв./:</a:t>
                      </a:r>
                      <a:endParaRPr lang="bg-BG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179" marR="2417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DF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bg-BG" sz="1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137,44</a:t>
                      </a:r>
                      <a:endParaRPr lang="bg-BG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179" marR="2417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DF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bg-BG" sz="1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225,10</a:t>
                      </a:r>
                      <a:endParaRPr lang="bg-BG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179" marR="2417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DF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bg-BG" sz="1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191,46</a:t>
                      </a:r>
                      <a:endParaRPr lang="bg-BG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179" marR="2417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DF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bg-BG" sz="1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248,57</a:t>
                      </a:r>
                      <a:endParaRPr lang="bg-BG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179" marR="2417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DF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bg-BG" sz="1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326,08</a:t>
                      </a:r>
                      <a:endParaRPr lang="bg-BG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179" marR="2417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DF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bg-BG" sz="1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328,07</a:t>
                      </a:r>
                      <a:endParaRPr lang="bg-BG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179" marR="2417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DF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bg-BG" sz="1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bg-BG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179" marR="2417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bg-BG" sz="1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bg-BG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179" marR="2417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bg-BG" sz="1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bg-BG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179" marR="2417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49833001"/>
                  </a:ext>
                </a:extLst>
              </a:tr>
              <a:tr h="740734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bg-BG" sz="11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Нисковъглеродна икономика</a:t>
                      </a:r>
                      <a:r>
                        <a:rPr lang="bg-BG" sz="1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– Енергийно обновяване на сгради в сферата на производството, търговията и услугите</a:t>
                      </a:r>
                      <a:endParaRPr lang="bg-BG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179" marR="2417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bg-BG" sz="11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</a:t>
                      </a:r>
                      <a:endParaRPr lang="bg-BG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179" marR="2417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bg-BG" sz="11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11</a:t>
                      </a:r>
                      <a:endParaRPr lang="bg-BG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179" marR="2417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bg-BG" sz="1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11</a:t>
                      </a:r>
                      <a:endParaRPr lang="bg-BG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179" marR="2417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bg-BG" sz="1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</a:t>
                      </a:r>
                      <a:endParaRPr lang="bg-BG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179" marR="2417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bg-BG" sz="1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</a:t>
                      </a:r>
                      <a:endParaRPr lang="bg-BG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179" marR="2417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bg-BG" sz="1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19</a:t>
                      </a:r>
                      <a:endParaRPr lang="bg-BG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179" marR="2417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bg-BG" sz="1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90</a:t>
                      </a:r>
                      <a:endParaRPr lang="bg-BG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179" marR="2417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bg-BG" sz="1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27,29</a:t>
                      </a:r>
                      <a:endParaRPr lang="bg-BG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179" marR="2417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bg-BG" sz="1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57,69</a:t>
                      </a:r>
                      <a:endParaRPr lang="bg-BG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179" marR="2417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79995772"/>
                  </a:ext>
                </a:extLst>
              </a:tr>
              <a:tr h="125349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bg-BG" sz="1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Общо /млн. лв./:</a:t>
                      </a:r>
                      <a:endParaRPr lang="bg-BG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179" marR="2417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DF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bg-BG" sz="1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7,62</a:t>
                      </a:r>
                      <a:endParaRPr lang="bg-BG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179" marR="2417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DF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bg-BG" sz="1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5,36</a:t>
                      </a:r>
                      <a:endParaRPr lang="bg-BG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179" marR="2417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DF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bg-BG" sz="1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8,11</a:t>
                      </a:r>
                      <a:endParaRPr lang="bg-BG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179" marR="2417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DF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bg-BG" sz="1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13,08</a:t>
                      </a:r>
                      <a:endParaRPr lang="bg-BG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179" marR="2417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DF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bg-BG" sz="1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11,31</a:t>
                      </a:r>
                      <a:endParaRPr lang="bg-BG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179" marR="2417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DF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bg-BG" sz="1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12,21</a:t>
                      </a:r>
                      <a:endParaRPr lang="bg-BG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179" marR="2417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DF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bg-BG" sz="1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bg-BG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179" marR="2417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bg-BG" sz="1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bg-BG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179" marR="2417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bg-BG" sz="1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bg-BG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179" marR="2417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31027488"/>
                  </a:ext>
                </a:extLst>
              </a:tr>
              <a:tr h="615967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bg-BG" sz="11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Устойчиво земеделие</a:t>
                      </a:r>
                      <a:r>
                        <a:rPr lang="bg-BG" sz="1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– Инвестиции в технологична и екологична модернизация</a:t>
                      </a:r>
                      <a:endParaRPr lang="bg-BG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179" marR="2417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bg-BG" sz="1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173</a:t>
                      </a:r>
                      <a:endParaRPr lang="bg-BG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179" marR="2417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bg-BG" sz="1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279</a:t>
                      </a:r>
                      <a:endParaRPr lang="bg-BG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179" marR="2417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bg-BG" sz="11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190</a:t>
                      </a:r>
                      <a:endParaRPr lang="bg-BG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179" marR="2417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bg-BG" sz="11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321</a:t>
                      </a:r>
                      <a:endParaRPr lang="bg-BG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179" marR="2417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bg-BG" sz="1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184</a:t>
                      </a:r>
                      <a:endParaRPr lang="bg-BG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179" marR="2417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bg-BG" sz="1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375</a:t>
                      </a:r>
                      <a:endParaRPr lang="bg-BG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179" marR="2417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bg-BG" sz="1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1 520</a:t>
                      </a:r>
                      <a:endParaRPr lang="bg-BG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179" marR="2417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bg-BG" sz="1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315,02</a:t>
                      </a:r>
                      <a:endParaRPr lang="bg-BG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179" marR="2417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bg-BG" sz="1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630,05</a:t>
                      </a:r>
                      <a:endParaRPr lang="bg-BG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179" marR="2417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30129360"/>
                  </a:ext>
                </a:extLst>
              </a:tr>
              <a:tr h="241663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bg-BG" sz="1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Общо /млн. лв./:</a:t>
                      </a:r>
                      <a:endParaRPr lang="bg-BG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179" marR="2417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DF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bg-BG" sz="1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81,47</a:t>
                      </a:r>
                      <a:endParaRPr lang="bg-BG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179" marR="2417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DF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bg-BG" sz="1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125,36</a:t>
                      </a:r>
                      <a:endParaRPr lang="bg-BG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179" marR="2417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DF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bg-BG" sz="1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79,83</a:t>
                      </a:r>
                      <a:endParaRPr lang="bg-BG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179" marR="2417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DF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bg-BG" sz="1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127,16</a:t>
                      </a:r>
                      <a:endParaRPr lang="bg-BG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179" marR="2417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DF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bg-BG" sz="1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72,51</a:t>
                      </a:r>
                      <a:endParaRPr lang="bg-BG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179" marR="2417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DF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bg-BG" sz="1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143,72</a:t>
                      </a:r>
                      <a:endParaRPr lang="bg-BG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179" marR="2417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DF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bg-BG" sz="1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bg-BG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179" marR="2417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bg-BG" sz="1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bg-BG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179" marR="2417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bg-BG" sz="1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bg-BG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179" marR="2417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27594526"/>
                  </a:ext>
                </a:extLst>
              </a:tr>
              <a:tr h="740734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bg-BG" sz="11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Научни изследвания и иновации</a:t>
                      </a:r>
                      <a:r>
                        <a:rPr lang="bg-BG" sz="1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– Подкрепа за иновативни МСП, отличени с Печат за високи постижения</a:t>
                      </a:r>
                      <a:endParaRPr lang="bg-BG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179" marR="2417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bg-BG" sz="1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</a:t>
                      </a:r>
                      <a:endParaRPr lang="bg-BG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179" marR="2417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bg-BG" sz="1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</a:t>
                      </a:r>
                      <a:endParaRPr lang="bg-BG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179" marR="2417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bg-BG" sz="1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</a:t>
                      </a:r>
                      <a:endParaRPr lang="bg-BG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179" marR="2417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bg-BG" sz="1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</a:t>
                      </a:r>
                      <a:endParaRPr lang="bg-BG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179" marR="2417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bg-BG" sz="11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11</a:t>
                      </a:r>
                      <a:endParaRPr lang="bg-BG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179" marR="2417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bg-BG" sz="11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endParaRPr lang="bg-BG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179" marR="2417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bg-BG" sz="1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12</a:t>
                      </a:r>
                      <a:endParaRPr lang="bg-BG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179" marR="2417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bg-BG" sz="11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34,08</a:t>
                      </a:r>
                      <a:endParaRPr lang="bg-BG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179" marR="2417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bg-BG" sz="1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48, 68</a:t>
                      </a:r>
                      <a:endParaRPr lang="bg-BG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179" marR="2417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76881070"/>
                  </a:ext>
                </a:extLst>
              </a:tr>
              <a:tr h="241663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bg-BG" sz="1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Общо /млн. лв./:</a:t>
                      </a:r>
                      <a:endParaRPr lang="bg-BG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179" marR="2417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DF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bg-BG" sz="1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bg-BG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179" marR="2417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DF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bg-BG" sz="1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bg-BG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179" marR="2417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DF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bg-BG" sz="1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bg-BG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179" marR="2417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DF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bg-BG" sz="1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bg-BG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179" marR="2417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DF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bg-BG" sz="1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45,07</a:t>
                      </a:r>
                      <a:endParaRPr lang="bg-BG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179" marR="2417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DF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bg-BG" sz="1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3,61</a:t>
                      </a:r>
                      <a:endParaRPr lang="bg-BG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179" marR="2417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DF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bg-BG" sz="1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bg-BG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179" marR="2417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DF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bg-BG" sz="11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1 143,38</a:t>
                      </a:r>
                      <a:endParaRPr lang="bg-BG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179" marR="2417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DF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bg-BG" sz="11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2 193,14</a:t>
                      </a:r>
                      <a:endParaRPr lang="bg-BG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179" marR="2417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DF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12689396"/>
                  </a:ext>
                </a:extLst>
              </a:tr>
              <a:tr h="241663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bg-BG" sz="11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Общ брой проекти за региона: </a:t>
                      </a:r>
                      <a:endParaRPr lang="bg-BG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179" marR="2417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bg-BG" sz="11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374</a:t>
                      </a:r>
                      <a:endParaRPr lang="bg-BG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179" marR="2417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bg-BG" sz="11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662</a:t>
                      </a:r>
                      <a:endParaRPr lang="bg-BG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179" marR="2417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bg-BG" sz="11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626</a:t>
                      </a:r>
                      <a:endParaRPr lang="bg-BG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179" marR="2417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bg-BG" sz="11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722</a:t>
                      </a:r>
                      <a:endParaRPr lang="bg-BG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179" marR="2417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bg-BG" sz="11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1 577</a:t>
                      </a:r>
                      <a:endParaRPr lang="bg-BG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179" marR="2417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bg-BG" sz="11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1 100</a:t>
                      </a:r>
                      <a:endParaRPr lang="bg-BG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179" marR="2417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bg-BG" sz="11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5 050</a:t>
                      </a:r>
                      <a:endParaRPr lang="bg-BG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179" marR="2417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bg-BG" sz="11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bg-BG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179" marR="2417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bg-BG" sz="11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bg-BG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179" marR="2417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48685800"/>
                  </a:ext>
                </a:extLst>
              </a:tr>
              <a:tr h="265207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bg-BG" sz="11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Обща инвестиции за региона /млн. лв./</a:t>
                      </a:r>
                      <a:endParaRPr lang="bg-BG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179" marR="2417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DF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bg-BG" sz="11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226,53</a:t>
                      </a:r>
                      <a:endParaRPr lang="bg-BG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179" marR="2417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DF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bg-BG" sz="11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355,82</a:t>
                      </a:r>
                      <a:endParaRPr lang="bg-BG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179" marR="2417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DF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bg-BG" sz="11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279,4</a:t>
                      </a:r>
                      <a:endParaRPr lang="bg-BG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179" marR="2417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DF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bg-BG" sz="11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388,81</a:t>
                      </a:r>
                      <a:endParaRPr lang="bg-BG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179" marR="2417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DF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bg-BG" sz="11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454,97</a:t>
                      </a:r>
                      <a:endParaRPr lang="bg-BG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179" marR="2417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DF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bg-BG" sz="11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487,61</a:t>
                      </a:r>
                      <a:endParaRPr lang="bg-BG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179" marR="2417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DF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bg-BG" sz="11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bg-BG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179" marR="2417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bg-BG" sz="11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bg-BG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179" marR="2417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bg-BG" sz="11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bg-BG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179" marR="2417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2612263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3380185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A29DFF3-B20A-3345-9F18-6AEB4E5F204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531" y="0"/>
            <a:ext cx="1139493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576434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A41DA3F-9615-74B0-0D67-46B06541224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600" y="0"/>
            <a:ext cx="118364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921187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8A2017F-9904-3B21-EBD7-8960BD8EC8F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87600" y="876300"/>
            <a:ext cx="8521699" cy="5003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605307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0CC9CC-DF6A-D6D2-B8D8-5F18AB93823B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20000"/>
              <a:lumOff val="80000"/>
            </a:schemeClr>
          </a:solidFill>
        </p:spPr>
        <p:txBody>
          <a:bodyPr/>
          <a:lstStyle/>
          <a:p>
            <a:pPr algn="r"/>
            <a:r>
              <a:rPr lang="bg-BG" dirty="0"/>
              <a:t>Към 30 април 2025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D75E29-8A3D-3B95-98C6-04D4B2BC905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bg-BG" dirty="0"/>
              <a:t>Предоставен само един транш от 1.369 млрд. евро декември 2022 – почти всички страни са получили 3 </a:t>
            </a:r>
          </a:p>
          <a:p>
            <a:r>
              <a:rPr lang="bg-BG" dirty="0"/>
              <a:t>Изплатени 1.018 млрд. евро за 29 месеца</a:t>
            </a:r>
          </a:p>
          <a:p>
            <a:r>
              <a:rPr lang="bg-BG" dirty="0"/>
              <a:t>Остават 15 месеца да се усвоят 5.2 млрд. евро</a:t>
            </a:r>
          </a:p>
        </p:txBody>
      </p:sp>
    </p:spTree>
    <p:extLst>
      <p:ext uri="{BB962C8B-B14F-4D97-AF65-F5344CB8AC3E}">
        <p14:creationId xmlns:p14="http://schemas.microsoft.com/office/powerpoint/2010/main" val="194616951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AD9DAA33-D925-90CF-6D85-468ED192390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66677313"/>
              </p:ext>
            </p:extLst>
          </p:nvPr>
        </p:nvGraphicFramePr>
        <p:xfrm>
          <a:off x="973395" y="176981"/>
          <a:ext cx="10638502" cy="642046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429413">
                  <a:extLst>
                    <a:ext uri="{9D8B030D-6E8A-4147-A177-3AD203B41FA5}">
                      <a16:colId xmlns:a16="http://schemas.microsoft.com/office/drawing/2014/main" val="1937831086"/>
                    </a:ext>
                  </a:extLst>
                </a:gridCol>
                <a:gridCol w="1668168">
                  <a:extLst>
                    <a:ext uri="{9D8B030D-6E8A-4147-A177-3AD203B41FA5}">
                      <a16:colId xmlns:a16="http://schemas.microsoft.com/office/drawing/2014/main" val="3492796668"/>
                    </a:ext>
                  </a:extLst>
                </a:gridCol>
                <a:gridCol w="1919966">
                  <a:extLst>
                    <a:ext uri="{9D8B030D-6E8A-4147-A177-3AD203B41FA5}">
                      <a16:colId xmlns:a16="http://schemas.microsoft.com/office/drawing/2014/main" val="2795002810"/>
                    </a:ext>
                  </a:extLst>
                </a:gridCol>
                <a:gridCol w="1620955">
                  <a:extLst>
                    <a:ext uri="{9D8B030D-6E8A-4147-A177-3AD203B41FA5}">
                      <a16:colId xmlns:a16="http://schemas.microsoft.com/office/drawing/2014/main" val="500840542"/>
                    </a:ext>
                  </a:extLst>
                </a:gridCol>
              </a:tblGrid>
              <a:tr h="503738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bg-BG" sz="1100" u="none" strike="noStrike">
                          <a:effectLst/>
                        </a:rPr>
                        <a:t>Инвестиция</a:t>
                      </a:r>
                      <a:endParaRPr lang="bg-BG" sz="11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283" marR="7283" marT="7283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bg-BG" sz="1100" u="none" strike="noStrike">
                          <a:effectLst/>
                        </a:rPr>
                        <a:t>Отговорни ведомства </a:t>
                      </a:r>
                      <a:endParaRPr lang="bg-BG" sz="11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283" marR="7283" marT="728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bg-BG" sz="1100" u="none" strike="noStrike">
                          <a:effectLst/>
                        </a:rPr>
                        <a:t>Бюджет</a:t>
                      </a:r>
                      <a:endParaRPr lang="bg-BG" sz="11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283" marR="7283" marT="728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bg-BG" sz="1100" u="none" strike="noStrike">
                          <a:effectLst/>
                        </a:rPr>
                        <a:t>Платено към 30.04.2025</a:t>
                      </a:r>
                      <a:endParaRPr lang="bg-BG" sz="11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283" marR="7283" marT="7283" marB="0" anchor="ctr"/>
                </a:tc>
                <a:extLst>
                  <a:ext uri="{0D108BD9-81ED-4DB2-BD59-A6C34878D82A}">
                    <a16:rowId xmlns:a16="http://schemas.microsoft.com/office/drawing/2014/main" val="3119995409"/>
                  </a:ext>
                </a:extLst>
              </a:tr>
              <a:tr h="816561">
                <a:tc vMerge="1">
                  <a:txBody>
                    <a:bodyPr/>
                    <a:lstStyle/>
                    <a:p>
                      <a:endParaRPr lang="bg-BG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bg-BG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bg-BG" sz="1100" u="none" strike="noStrike">
                          <a:effectLst/>
                        </a:rPr>
                        <a:t>МВУ част </a:t>
                      </a:r>
                      <a:endParaRPr lang="bg-BG" sz="11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283" marR="7283" marT="728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bg-BG" sz="1100" u="none" strike="noStrike">
                          <a:effectLst/>
                        </a:rPr>
                        <a:t> МВУ част  </a:t>
                      </a:r>
                      <a:endParaRPr lang="bg-BG" sz="11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283" marR="7283" marT="7283" marB="0" anchor="ctr"/>
                </a:tc>
                <a:extLst>
                  <a:ext uri="{0D108BD9-81ED-4DB2-BD59-A6C34878D82A}">
                    <a16:rowId xmlns:a16="http://schemas.microsoft.com/office/drawing/2014/main" val="1616730715"/>
                  </a:ext>
                </a:extLst>
              </a:tr>
              <a:tr h="388201">
                <a:tc>
                  <a:txBody>
                    <a:bodyPr/>
                    <a:lstStyle/>
                    <a:p>
                      <a:pPr algn="ctr" fontAlgn="ctr"/>
                      <a:r>
                        <a:rPr lang="bg-BG" sz="1100" u="none" strike="noStrike">
                          <a:effectLst/>
                        </a:rPr>
                        <a:t>2</a:t>
                      </a:r>
                      <a:endParaRPr lang="bg-BG" sz="11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283" marR="7283" marT="728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bg-BG" sz="1100" u="none" strike="noStrike">
                          <a:effectLst/>
                        </a:rPr>
                        <a:t>3</a:t>
                      </a:r>
                      <a:endParaRPr lang="bg-BG" sz="11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283" marR="7283" marT="728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bg-BG" sz="1100" u="none" strike="noStrike">
                          <a:effectLst/>
                        </a:rPr>
                        <a:t>5</a:t>
                      </a:r>
                      <a:endParaRPr lang="bg-BG" sz="11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283" marR="7283" marT="728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bg-BG" sz="1100" u="none" strike="noStrike">
                          <a:effectLst/>
                        </a:rPr>
                        <a:t>9</a:t>
                      </a:r>
                      <a:endParaRPr lang="bg-BG" sz="11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283" marR="7283" marT="7283" marB="0" anchor="ctr"/>
                </a:tc>
                <a:extLst>
                  <a:ext uri="{0D108BD9-81ED-4DB2-BD59-A6C34878D82A}">
                    <a16:rowId xmlns:a16="http://schemas.microsoft.com/office/drawing/2014/main" val="3592214802"/>
                  </a:ext>
                </a:extLst>
              </a:tr>
              <a:tr h="46851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Подкрепа за обновяване на жилищния сграден фонд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283" marR="7283" marT="728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bg-BG" sz="1100" u="none" strike="noStrike">
                          <a:effectLst/>
                        </a:rPr>
                        <a:t>МРРБ СНД</a:t>
                      </a:r>
                      <a:endParaRPr lang="bg-BG" sz="11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283" marR="7283" marT="728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bg-BG" sz="1100" u="none" strike="noStrike">
                          <a:effectLst/>
                        </a:rPr>
                        <a:t>            608 183 292,52 € </a:t>
                      </a:r>
                      <a:endParaRPr lang="bg-BG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283" marR="7283" marT="728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bg-BG" sz="1100" u="none" strike="noStrike">
                          <a:effectLst/>
                        </a:rPr>
                        <a:t>            315 128,37 € </a:t>
                      </a:r>
                      <a:endParaRPr lang="bg-BG" sz="11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283" marR="7283" marT="7283" marB="0" anchor="ctr"/>
                </a:tc>
                <a:extLst>
                  <a:ext uri="{0D108BD9-81ED-4DB2-BD59-A6C34878D82A}">
                    <a16:rowId xmlns:a16="http://schemas.microsoft.com/office/drawing/2014/main" val="1053875060"/>
                  </a:ext>
                </a:extLst>
              </a:tr>
              <a:tr h="46851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Подкрепа за обновяване на нежилищния сграден фонд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283" marR="7283" marT="728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bg-BG" sz="1100" u="none" strike="noStrike">
                          <a:effectLst/>
                        </a:rPr>
                        <a:t>МРРБ СНД</a:t>
                      </a:r>
                      <a:endParaRPr lang="bg-BG" sz="11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283" marR="7283" marT="728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bg-BG" sz="1100" u="none" strike="noStrike">
                          <a:effectLst/>
                        </a:rPr>
                        <a:t>            272 342 807,40 € </a:t>
                      </a:r>
                      <a:endParaRPr lang="bg-BG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283" marR="7283" marT="728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bg-BG" sz="1100" u="none" strike="noStrike">
                          <a:effectLst/>
                        </a:rPr>
                        <a:t>        11 668 778,57 € </a:t>
                      </a:r>
                      <a:endParaRPr lang="bg-BG" sz="11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283" marR="7283" marT="7283" marB="0" anchor="ctr"/>
                </a:tc>
                <a:extLst>
                  <a:ext uri="{0D108BD9-81ED-4DB2-BD59-A6C34878D82A}">
                    <a16:rowId xmlns:a16="http://schemas.microsoft.com/office/drawing/2014/main" val="3122298713"/>
                  </a:ext>
                </a:extLst>
              </a:tr>
              <a:tr h="40158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Линия 3 на метрото в София </a:t>
                      </a:r>
                      <a:endParaRPr lang="ru-RU" sz="11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283" marR="7283" marT="728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bg-BG" sz="1100" u="none" strike="noStrike">
                          <a:effectLst/>
                        </a:rPr>
                        <a:t>Метрополитен ЕАД </a:t>
                      </a:r>
                      <a:endParaRPr lang="bg-BG" sz="11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283" marR="7283" marT="728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bg-BG" sz="1100" u="none" strike="noStrike">
                          <a:effectLst/>
                        </a:rPr>
                        <a:t>            111 188 301,84 € </a:t>
                      </a:r>
                      <a:endParaRPr lang="bg-BG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283" marR="7283" marT="728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bg-BG" sz="1100" u="none" strike="noStrike">
                          <a:effectLst/>
                        </a:rPr>
                        <a:t>        77 050 280,85 € </a:t>
                      </a:r>
                      <a:endParaRPr lang="bg-BG" sz="11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283" marR="7283" marT="7283" marB="0" anchor="ctr"/>
                </a:tc>
                <a:extLst>
                  <a:ext uri="{0D108BD9-81ED-4DB2-BD59-A6C34878D82A}">
                    <a16:rowId xmlns:a16="http://schemas.microsoft.com/office/drawing/2014/main" val="2594973270"/>
                  </a:ext>
                </a:extLst>
              </a:tr>
              <a:tr h="54883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Екологосъобразна мобилност - пилотна схема за подкрепа на устойчивата градска мобилност</a:t>
                      </a:r>
                      <a:endParaRPr lang="ru-RU" sz="11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283" marR="7283" marT="728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bg-BG" sz="1100" u="none" strike="noStrike">
                          <a:effectLst/>
                        </a:rPr>
                        <a:t>МРРБ СНД</a:t>
                      </a:r>
                      <a:endParaRPr lang="bg-BG" sz="11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283" marR="7283" marT="728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bg-BG" sz="1100" u="none" strike="noStrike">
                          <a:effectLst/>
                        </a:rPr>
                        <a:t>              49 574 571,06 € </a:t>
                      </a:r>
                      <a:endParaRPr lang="bg-BG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283" marR="7283" marT="728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bg-BG" sz="1100" u="none" strike="noStrike">
                          <a:effectLst/>
                        </a:rPr>
                        <a:t>        15 204 354,63 € </a:t>
                      </a:r>
                      <a:endParaRPr lang="bg-BG" sz="11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283" marR="7283" marT="7283" marB="0" anchor="ctr"/>
                </a:tc>
                <a:extLst>
                  <a:ext uri="{0D108BD9-81ED-4DB2-BD59-A6C34878D82A}">
                    <a16:rowId xmlns:a16="http://schemas.microsoft.com/office/drawing/2014/main" val="4098810137"/>
                  </a:ext>
                </a:extLst>
              </a:tr>
              <a:tr h="135201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Програма за изграждане/доизграждане/реконструкция на водоснабдителни и канализационни системи, включително пречиствателни станцииза отпадъчни води за агломерациите между 5000 и 10 000 еквивалент жители </a:t>
                      </a:r>
                      <a:endParaRPr lang="ru-RU" sz="11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283" marR="7283" marT="728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МРРБ СН (ВиК холдинг ЕАД)</a:t>
                      </a:r>
                      <a:endParaRPr lang="ru-RU" sz="11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283" marR="7283" marT="728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bg-BG" sz="1100" u="none" strike="noStrike">
                          <a:effectLst/>
                        </a:rPr>
                        <a:t>            153 387 564,36 € </a:t>
                      </a:r>
                      <a:endParaRPr lang="bg-BG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283" marR="7283" marT="728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bg-BG" sz="1100" u="none" strike="noStrike">
                          <a:effectLst/>
                        </a:rPr>
                        <a:t>                         -   € </a:t>
                      </a:r>
                      <a:endParaRPr lang="bg-BG" sz="11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283" marR="7283" marT="7283" marB="0" anchor="ctr"/>
                </a:tc>
                <a:extLst>
                  <a:ext uri="{0D108BD9-81ED-4DB2-BD59-A6C34878D82A}">
                    <a16:rowId xmlns:a16="http://schemas.microsoft.com/office/drawing/2014/main" val="3774814816"/>
                  </a:ext>
                </a:extLst>
              </a:tr>
              <a:tr h="88349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Единна информационна система по устройство на територията, инвестиционно проектиране и разрешаване на строителството </a:t>
                      </a:r>
                      <a:endParaRPr lang="ru-RU" sz="11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283" marR="7283" marT="728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bg-BG" sz="1100" u="none" strike="noStrike">
                          <a:effectLst/>
                        </a:rPr>
                        <a:t>МРРБ</a:t>
                      </a:r>
                      <a:endParaRPr lang="bg-BG" sz="11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283" marR="7283" marT="728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bg-BG" sz="1100" u="none" strike="noStrike">
                          <a:effectLst/>
                        </a:rPr>
                        <a:t>                1 496 551,34 € </a:t>
                      </a:r>
                      <a:endParaRPr lang="bg-BG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283" marR="7283" marT="728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bg-BG" sz="1100" u="none" strike="noStrike">
                          <a:effectLst/>
                        </a:rPr>
                        <a:t>              19 152,99 € </a:t>
                      </a:r>
                      <a:endParaRPr lang="bg-BG" sz="11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283" marR="7283" marT="7283" marB="0" anchor="ctr"/>
                </a:tc>
                <a:extLst>
                  <a:ext uri="{0D108BD9-81ED-4DB2-BD59-A6C34878D82A}">
                    <a16:rowId xmlns:a16="http://schemas.microsoft.com/office/drawing/2014/main" val="3566159010"/>
                  </a:ext>
                </a:extLst>
              </a:tr>
              <a:tr h="588996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bg-BG" sz="1100" u="none" strike="noStrike">
                          <a:effectLst/>
                        </a:rPr>
                        <a:t> </a:t>
                      </a:r>
                      <a:endParaRPr lang="bg-BG" sz="11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283" marR="7283" marT="7283" marB="0" anchor="ctr"/>
                </a:tc>
                <a:tc hMerge="1">
                  <a:txBody>
                    <a:bodyPr/>
                    <a:lstStyle/>
                    <a:p>
                      <a:endParaRPr lang="bg-BG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bg-BG" sz="1100" u="none" strike="noStrike">
                          <a:effectLst/>
                        </a:rPr>
                        <a:t>          1 196 173 088,52 € </a:t>
                      </a:r>
                      <a:endParaRPr lang="bg-BG" sz="11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283" marR="7283" marT="728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bg-BG" sz="1100" u="none" strike="noStrike" dirty="0">
                          <a:effectLst/>
                        </a:rPr>
                        <a:t>104 257 695,41</a:t>
                      </a:r>
                      <a:endParaRPr lang="bg-BG" sz="1100" b="1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283" marR="7283" marT="7283" marB="0" anchor="ctr"/>
                </a:tc>
                <a:extLst>
                  <a:ext uri="{0D108BD9-81ED-4DB2-BD59-A6C34878D82A}">
                    <a16:rowId xmlns:a16="http://schemas.microsoft.com/office/drawing/2014/main" val="196794747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402426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DCC14C-BF5F-B17E-DCEF-290AC3B144E0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5">
              <a:lumMod val="20000"/>
              <a:lumOff val="80000"/>
            </a:schemeClr>
          </a:solidFill>
        </p:spPr>
        <p:txBody>
          <a:bodyPr/>
          <a:lstStyle/>
          <a:p>
            <a:r>
              <a:rPr lang="bg-BG" dirty="0"/>
              <a:t>Отпадащи проекти за 1 млрд. лева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EC0CC3-E21E-2B69-A2D0-A309B9E1388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300 млн. </a:t>
            </a:r>
            <a:r>
              <a:rPr lang="ru-RU" dirty="0" err="1"/>
              <a:t>лв</a:t>
            </a:r>
            <a:r>
              <a:rPr lang="ru-RU" dirty="0"/>
              <a:t> за ВИК</a:t>
            </a:r>
          </a:p>
          <a:p>
            <a:endParaRPr lang="ru-RU" dirty="0"/>
          </a:p>
          <a:p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2198363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ABA6B1-EC2F-2D2A-2C2B-2C887742904A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20000"/>
              <a:lumOff val="80000"/>
            </a:schemeClr>
          </a:solidFill>
        </p:spPr>
        <p:txBody>
          <a:bodyPr/>
          <a:lstStyle/>
          <a:p>
            <a:pPr algn="r"/>
            <a:r>
              <a:rPr lang="bg-BG" dirty="0"/>
              <a:t>Ефектите от зеления преход за общините </a:t>
            </a:r>
            <a:r>
              <a:rPr lang="bg-BG" dirty="0">
                <a:highlight>
                  <a:srgbClr val="FFFF00"/>
                </a:highlight>
              </a:rPr>
              <a:t>до сега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0CB347-75F1-AFD8-E0B9-A1DB1224276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/>
              <a:t>2024 г. Доклад на </a:t>
            </a:r>
            <a:r>
              <a:rPr lang="bg-BG" noProof="0" dirty="0"/>
              <a:t>Съвета на Европейските общини и региони (СЕОР)</a:t>
            </a:r>
          </a:p>
          <a:p>
            <a:r>
              <a:rPr lang="bg-BG" noProof="0" dirty="0"/>
              <a:t>51% от местните и регионални власти и 58% от членовете на CEОР гледат положително на въздействието на зеленото законодателство: увеличени инвестиции във възобновяеми енергийни източници, създаване на работни места, по-ниски сметки за отопление чрез подобрена енергийна ефективност и подобряване на биологичното разнообразие и качеството на въздуха</a:t>
            </a:r>
          </a:p>
          <a:p>
            <a:pPr marL="0" indent="0">
              <a:buNone/>
            </a:pPr>
            <a:r>
              <a:rPr lang="bg-BG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2969584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B0F4BDD-A04E-E1E4-7260-4EF66973B44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8160D6AF-9D00-F408-87E4-2B45ECC26CCB}"/>
              </a:ext>
            </a:extLst>
          </p:cNvPr>
          <p:cNvSpPr>
            <a:spLocks noGrp="1"/>
          </p:cNvSpPr>
          <p:nvPr>
            <p:ph type="ctrTitle"/>
          </p:nvPr>
        </p:nvSpPr>
        <p:spPr>
          <a:solidFill>
            <a:schemeClr val="bg2"/>
          </a:solidFill>
        </p:spPr>
        <p:txBody>
          <a:bodyPr>
            <a:normAutofit/>
          </a:bodyPr>
          <a:lstStyle/>
          <a:p>
            <a:r>
              <a:rPr lang="bg-BG" dirty="0"/>
              <a:t>Европейските новини за прехода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1020B61F-9192-7471-6A68-D1C4250A0EC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solidFill>
            <a:schemeClr val="accent5">
              <a:lumMod val="60000"/>
              <a:lumOff val="40000"/>
            </a:schemeClr>
          </a:solidFill>
        </p:spPr>
        <p:txBody>
          <a:bodyPr>
            <a:normAutofit fontScale="92500"/>
          </a:bodyPr>
          <a:lstStyle/>
          <a:p>
            <a:r>
              <a:rPr lang="bg-BG" sz="6600" dirty="0">
                <a:solidFill>
                  <a:srgbClr val="FFFF00"/>
                </a:solidFill>
              </a:rPr>
              <a:t>Какво се променя и защо ?</a:t>
            </a:r>
            <a:endParaRPr lang="bg-BG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4717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A3DE9B-E67E-022D-CB27-F195E3A720FB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20000"/>
              <a:lumOff val="80000"/>
            </a:schemeClr>
          </a:solidFill>
        </p:spPr>
        <p:txBody>
          <a:bodyPr/>
          <a:lstStyle/>
          <a:p>
            <a:pPr algn="r"/>
            <a:r>
              <a:rPr lang="bg-BG" dirty="0">
                <a:solidFill>
                  <a:srgbClr val="FF0000"/>
                </a:solidFill>
              </a:rPr>
              <a:t>Къде сме и докъде ще стигнем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61B8E0-F724-9C28-E17B-7C0829F3223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bg-BG" dirty="0"/>
              <a:t>В страната се извършва зелен преход при ограничени външни ресурси </a:t>
            </a:r>
            <a:r>
              <a:rPr lang="en-US" dirty="0"/>
              <a:t>(</a:t>
            </a:r>
            <a:r>
              <a:rPr lang="bg-BG" dirty="0" err="1"/>
              <a:t>неизползване</a:t>
            </a:r>
            <a:r>
              <a:rPr lang="en-US" dirty="0"/>
              <a:t>)</a:t>
            </a:r>
            <a:r>
              <a:rPr lang="bg-BG" dirty="0"/>
              <a:t> и политическа нестабилност, която ограничава възможностите за радикални политически решения и дългосрочни инвестиции. Данните не потвърждават тезата, че страната изостава в процеса на декарбонизация</a:t>
            </a:r>
          </a:p>
          <a:p>
            <a:r>
              <a:rPr lang="bg-BG" dirty="0"/>
              <a:t>Самият зелен преход създава възможности, но и рискове. Правната рамка се нуждае от промени!</a:t>
            </a:r>
          </a:p>
          <a:p>
            <a:r>
              <a:rPr lang="bg-BG" dirty="0"/>
              <a:t>Грешките в самия НПВУ и трудностите при изпълнение на условията отграничават и без това очаквания слаб ефект.</a:t>
            </a:r>
          </a:p>
          <a:p>
            <a:r>
              <a:rPr lang="bg-BG" dirty="0"/>
              <a:t>  НПВУ досега не подпомага съществено кохезията</a:t>
            </a:r>
          </a:p>
          <a:p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176102105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61913A8B-B005-DAF4-99E4-8CA57DB5E157}"/>
              </a:ext>
            </a:extLst>
          </p:cNvPr>
          <p:cNvSpPr>
            <a:spLocks noGrp="1"/>
          </p:cNvSpPr>
          <p:nvPr>
            <p:ph type="ctrTitle"/>
          </p:nvPr>
        </p:nvSpPr>
        <p:spPr>
          <a:solidFill>
            <a:schemeClr val="bg2"/>
          </a:solidFill>
        </p:spPr>
        <p:txBody>
          <a:bodyPr>
            <a:normAutofit/>
          </a:bodyPr>
          <a:lstStyle/>
          <a:p>
            <a:r>
              <a:rPr lang="bg-BG" dirty="0"/>
              <a:t>Преходният период на  Зеления преход 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456CB28E-D2EE-F097-C299-E927B5B1CBD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solidFill>
            <a:schemeClr val="accent4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endParaRPr lang="bg-BG" sz="3600" dirty="0"/>
          </a:p>
          <a:p>
            <a:r>
              <a:rPr lang="bg-BG" sz="3600" dirty="0"/>
              <a:t>Новите инициативи - зелени и индустриални  </a:t>
            </a:r>
          </a:p>
        </p:txBody>
      </p:sp>
    </p:spTree>
    <p:extLst>
      <p:ext uri="{BB962C8B-B14F-4D97-AF65-F5344CB8AC3E}">
        <p14:creationId xmlns:p14="http://schemas.microsoft.com/office/powerpoint/2010/main" val="23944433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71072C-6DB8-6B93-10B1-8BA3C99A83B8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bg2">
              <a:lumMod val="90000"/>
            </a:schemeClr>
          </a:solidFill>
        </p:spPr>
        <p:txBody>
          <a:bodyPr>
            <a:normAutofit/>
          </a:bodyPr>
          <a:lstStyle/>
          <a:p>
            <a:pPr algn="r"/>
            <a:r>
              <a:rPr lang="bg-BG" dirty="0">
                <a:solidFill>
                  <a:srgbClr val="FF0000"/>
                </a:solidFill>
              </a:rPr>
              <a:t>Какво предстои:</a:t>
            </a:r>
            <a:r>
              <a:rPr lang="ru-RU" b="0" i="0" dirty="0"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План/</a:t>
            </a:r>
            <a:r>
              <a:rPr lang="ru-RU" b="0" i="0" dirty="0" err="1"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готовност</a:t>
            </a:r>
            <a:r>
              <a:rPr lang="ru-RU" b="0" i="0" dirty="0"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 за 2030 за финансиране на </a:t>
            </a:r>
            <a:r>
              <a:rPr lang="ru-RU" b="0" i="0" dirty="0" err="1"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отбраната</a:t>
            </a:r>
            <a:endParaRPr lang="bg-BG" dirty="0">
              <a:solidFill>
                <a:srgbClr val="FF000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D75268-E2EB-0D78-5B27-06B7C5E92DC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bg-BG" dirty="0"/>
              <a:t>Очаква се позитивен ефект върху икономиката и конкурентоспособността, нови работни места </a:t>
            </a:r>
          </a:p>
          <a:p>
            <a:r>
              <a:rPr lang="bg-BG" dirty="0"/>
              <a:t>Създаване на нови предприятия, нови производствени линии 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bg-BG" b="0" i="0" dirty="0">
                <a:effectLst/>
                <a:latin typeface="arial" panose="020B0604020202020204" pitchFamily="34" charset="0"/>
              </a:rPr>
              <a:t>Изключване от фискалните правила </a:t>
            </a:r>
            <a:r>
              <a:rPr lang="en-US" b="0" i="0" dirty="0">
                <a:effectLst/>
                <a:latin typeface="arial" panose="020B0604020202020204" pitchFamily="34" charset="0"/>
              </a:rPr>
              <a:t>(</a:t>
            </a:r>
            <a:r>
              <a:rPr lang="bg-BG" b="0" i="0" dirty="0">
                <a:effectLst/>
                <a:latin typeface="arial" panose="020B0604020202020204" pitchFamily="34" charset="0"/>
              </a:rPr>
              <a:t>с </a:t>
            </a:r>
            <a:r>
              <a:rPr lang="en-US" b="0" i="0" dirty="0">
                <a:effectLst/>
                <a:latin typeface="arial" panose="020B0604020202020204" pitchFamily="34" charset="0"/>
              </a:rPr>
              <a:t>1.5% </a:t>
            </a:r>
            <a:r>
              <a:rPr lang="bg-BG" b="0" i="0" dirty="0">
                <a:effectLst/>
                <a:latin typeface="arial" panose="020B0604020202020204" pitchFamily="34" charset="0"/>
              </a:rPr>
              <a:t>от БВП ако нараснат разходите за отбрана – още 650 млрд. фискално пространство</a:t>
            </a:r>
            <a:r>
              <a:rPr lang="en-US" b="0" i="0" dirty="0">
                <a:effectLst/>
                <a:latin typeface="arial" panose="020B0604020202020204" pitchFamily="34" charset="0"/>
              </a:rPr>
              <a:t>)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bg-BG" b="0" i="0" dirty="0">
                <a:effectLst/>
                <a:latin typeface="arial" panose="020B0604020202020204" pitchFamily="34" charset="0"/>
              </a:rPr>
              <a:t>Допълнителен кредитен инструмент от 1</a:t>
            </a:r>
            <a:r>
              <a:rPr lang="en-US" b="0" i="0" dirty="0">
                <a:effectLst/>
                <a:latin typeface="arial" panose="020B0604020202020204" pitchFamily="34" charset="0"/>
              </a:rPr>
              <a:t>50 </a:t>
            </a:r>
            <a:r>
              <a:rPr lang="bg-BG" b="0" i="0" dirty="0">
                <a:effectLst/>
                <a:latin typeface="arial" panose="020B0604020202020204" pitchFamily="34" charset="0"/>
              </a:rPr>
              <a:t>млрд. евро за инвестиции а не за </a:t>
            </a:r>
            <a:r>
              <a:rPr lang="en-US" b="0" i="0" dirty="0">
                <a:effectLst/>
                <a:latin typeface="arial" panose="020B0604020202020204" pitchFamily="34" charset="0"/>
              </a:rPr>
              <a:t> </a:t>
            </a:r>
            <a:r>
              <a:rPr lang="bg-BG" b="0" i="0" dirty="0">
                <a:effectLst/>
                <a:latin typeface="arial" panose="020B0604020202020204" pitchFamily="34" charset="0"/>
              </a:rPr>
              <a:t>покупка на външни оръжия ракети </a:t>
            </a:r>
            <a:r>
              <a:rPr lang="bg-BG" b="0" i="0" dirty="0" err="1">
                <a:effectLst/>
                <a:latin typeface="arial" panose="020B0604020202020204" pitchFamily="34" charset="0"/>
              </a:rPr>
              <a:t>дронове</a:t>
            </a:r>
            <a:r>
              <a:rPr lang="bg-BG" b="0" i="0" dirty="0">
                <a:effectLst/>
                <a:latin typeface="arial" panose="020B0604020202020204" pitchFamily="34" charset="0"/>
              </a:rPr>
              <a:t>, </a:t>
            </a:r>
            <a:r>
              <a:rPr lang="bg-BG" b="0" i="0" dirty="0" err="1">
                <a:effectLst/>
                <a:latin typeface="arial" panose="020B0604020202020204" pitchFamily="34" charset="0"/>
              </a:rPr>
              <a:t>кибер</a:t>
            </a:r>
            <a:r>
              <a:rPr lang="bg-BG" b="0" i="0" dirty="0">
                <a:effectLst/>
                <a:latin typeface="arial" panose="020B0604020202020204" pitchFamily="34" charset="0"/>
              </a:rPr>
              <a:t> сигурност.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bg-BG" dirty="0">
                <a:latin typeface="arial" panose="020B0604020202020204" pitchFamily="34" charset="0"/>
              </a:rPr>
              <a:t>Необходимост от разработване на Национален план.</a:t>
            </a:r>
            <a:r>
              <a:rPr lang="en-US" b="0" i="0" dirty="0">
                <a:effectLst/>
                <a:latin typeface="arial" panose="020B0604020202020204" pitchFamily="34" charset="0"/>
              </a:rPr>
              <a:t> </a:t>
            </a:r>
          </a:p>
          <a:p>
            <a:pPr marL="0" indent="0">
              <a:buNone/>
            </a:pPr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309699559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65C473-4AC4-045E-9195-8671FCCDC6FA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bg2">
              <a:lumMod val="90000"/>
            </a:schemeClr>
          </a:solidFill>
        </p:spPr>
        <p:txBody>
          <a:bodyPr>
            <a:normAutofit/>
          </a:bodyPr>
          <a:lstStyle/>
          <a:p>
            <a:r>
              <a:rPr lang="bg-BG" sz="3200" b="1" dirty="0">
                <a:solidFill>
                  <a:schemeClr val="accent1">
                    <a:lumMod val="50000"/>
                  </a:schemeClr>
                </a:solidFill>
              </a:rPr>
              <a:t>Нашата не/готовност: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E77BE6-7704-6D61-BEE4-DB219791195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/>
              <a:t>УКАЗАНИЯ НА МИНИСТЪРА НА ОТБРАНАТА ПО ОТБРАНИТЕЛНАТА ПОЛИТИКА 2022-2025 «</a:t>
            </a:r>
            <a:r>
              <a:rPr lang="bg-BG" noProof="0" dirty="0"/>
              <a:t>Поради необходимостта от ускорено превъоръжаване и модернизация, което налага по-висок ръст на капиталовите разходи, допуска се съотношението между трите направления на разходите за периода 2024 - 2025 г. да са 60:20:20, като 20% от общите разходи за отбрана да бъдат планирани за придобиване на ново или </a:t>
            </a:r>
            <a:r>
              <a:rPr lang="bg-BG" noProof="0" dirty="0">
                <a:highlight>
                  <a:srgbClr val="FFFF00"/>
                </a:highlight>
              </a:rPr>
              <a:t>използвано</a:t>
            </a:r>
            <a:r>
              <a:rPr lang="bg-BG" noProof="0" dirty="0"/>
              <a:t> оперативно съвместимо основно въоръжение и техника»</a:t>
            </a:r>
          </a:p>
          <a:p>
            <a:r>
              <a:rPr lang="bg-BG" noProof="0" dirty="0"/>
              <a:t> </a:t>
            </a:r>
            <a:r>
              <a:rPr lang="ru-RU" dirty="0"/>
              <a:t>СТРАТЕГИЯ ЗА РАЗВИТИЕ НА БЪЛГАРСКАТА ОТБРАНИТЕЛНОТЕХНОЛОГИЧНА ИНДУСТРИАЛНА БАЗА от 2012: приоритет на закупуването на  оборудване</a:t>
            </a:r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138347969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ED74CA-3E7F-669A-82C6-A3B0FE8E40F1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5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pPr algn="r"/>
            <a:br>
              <a:rPr lang="bg-BG" sz="4000" dirty="0"/>
            </a:br>
            <a:r>
              <a:rPr lang="bg-BG" sz="4000" b="1" dirty="0">
                <a:solidFill>
                  <a:srgbClr val="FF0000"/>
                </a:solidFill>
              </a:rPr>
              <a:t>Какво предстои: </a:t>
            </a:r>
            <a:r>
              <a:rPr lang="bg-BG" sz="4000" b="1" dirty="0">
                <a:solidFill>
                  <a:srgbClr val="FF0000"/>
                </a:solidFill>
                <a:latin typeface="+mj-lt"/>
              </a:rPr>
              <a:t>План за действие за </a:t>
            </a:r>
            <a:r>
              <a:rPr lang="ru-RU" sz="4000" b="1" i="0" dirty="0">
                <a:solidFill>
                  <a:srgbClr val="FF0000"/>
                </a:solidFill>
                <a:effectLst/>
                <a:latin typeface="+mj-lt"/>
              </a:rPr>
              <a:t>стоманодобивната и металургичната промишленост </a:t>
            </a:r>
            <a:br>
              <a:rPr lang="bg-BG" dirty="0">
                <a:latin typeface="+mj-lt"/>
              </a:rPr>
            </a:br>
            <a:r>
              <a:rPr lang="bg-BG" dirty="0"/>
              <a:t>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8769DB-83C1-ECE0-6F68-D9986C0B94E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bg-BG" b="1" noProof="0" dirty="0">
                <a:latin typeface="+mj-lt"/>
              </a:rPr>
              <a:t>Осигуряване на евтина енергия </a:t>
            </a:r>
            <a:r>
              <a:rPr lang="ru-RU" b="1" dirty="0">
                <a:latin typeface="+mj-lt"/>
              </a:rPr>
              <a:t>за тези сектори</a:t>
            </a:r>
            <a:r>
              <a:rPr lang="bg-BG" noProof="0" dirty="0">
                <a:latin typeface="+mj-lt"/>
              </a:rPr>
              <a:t>: отстъпки в енергийните данъци, намаляване на тарифите в мрежите, подкрепа за използването на водород от възобновяеми източници и нисковъглероден водород</a:t>
            </a:r>
          </a:p>
          <a:p>
            <a:pPr marL="0" indent="0">
              <a:buNone/>
            </a:pPr>
            <a:r>
              <a:rPr lang="bg-BG" b="1" dirty="0">
                <a:latin typeface="+mj-lt"/>
              </a:rPr>
              <a:t>Защита от външни конкуренти</a:t>
            </a:r>
            <a:r>
              <a:rPr lang="bg-BG" dirty="0">
                <a:latin typeface="+mj-lt"/>
              </a:rPr>
              <a:t>: зелени критерии, контрол върху произхода и др. </a:t>
            </a:r>
          </a:p>
          <a:p>
            <a:pPr marL="0" indent="0">
              <a:buNone/>
            </a:pPr>
            <a:r>
              <a:rPr lang="bg-BG" b="1" dirty="0">
                <a:latin typeface="+mj-lt"/>
              </a:rPr>
              <a:t>Рециклиране</a:t>
            </a:r>
            <a:r>
              <a:rPr lang="bg-BG" dirty="0">
                <a:latin typeface="+mj-lt"/>
              </a:rPr>
              <a:t>: ще се въведат цели на рециклираната стомана и  алуминий; повече продукти като строителни материали и електроника ще имат 5 за рециклиране. Въвеждане на изисквания и ограничения към металния скрап, за да се гарантира достатъчно наличност </a:t>
            </a:r>
          </a:p>
          <a:p>
            <a:pPr marL="0" indent="0">
              <a:buNone/>
            </a:pPr>
            <a:r>
              <a:rPr lang="bg-BG" b="1" dirty="0">
                <a:latin typeface="+mj-lt"/>
              </a:rPr>
              <a:t>Закон за ускоряване на промишлената декарбоницзация</a:t>
            </a:r>
            <a:r>
              <a:rPr lang="bg-BG" dirty="0">
                <a:latin typeface="+mj-lt"/>
              </a:rPr>
              <a:t>:  150 млрд евро през Фонд за научни изследвания в областта на въглищата и стоманата 2026-2027ще се насочат към Пакта за чиста промишеност</a:t>
            </a:r>
            <a:r>
              <a:rPr lang="ru-RU" b="0" i="0" dirty="0">
                <a:solidFill>
                  <a:srgbClr val="111111"/>
                </a:solidFill>
                <a:effectLst/>
                <a:latin typeface="Arial" panose="020B0604020202020204" pitchFamily="34" charset="0"/>
              </a:rPr>
              <a:t>. </a:t>
            </a:r>
            <a:r>
              <a:rPr lang="ru-RU" b="0" i="0" dirty="0">
                <a:solidFill>
                  <a:srgbClr val="111111"/>
                </a:solidFill>
                <a:effectLst/>
                <a:latin typeface="+mj-lt"/>
              </a:rPr>
              <a:t>На </a:t>
            </a:r>
            <a:r>
              <a:rPr lang="bg-BG" b="0" i="0" noProof="0" dirty="0">
                <a:solidFill>
                  <a:srgbClr val="111111"/>
                </a:solidFill>
                <a:effectLst/>
                <a:latin typeface="+mj-lt"/>
              </a:rPr>
              <a:t>етапа на разрастване Комисията се насочва към 100 милиарда евро чрез Банката за промишлена декарбонизация, като използва Фонда за иновации и други източници, като през 2025 г. ще бъде проведен пилотен търг на стойност 1 милиард евро, съсредоточен върху декарбонизацията и електрифицирането </a:t>
            </a:r>
            <a:r>
              <a:rPr lang="ru-RU" b="0" i="0" dirty="0">
                <a:solidFill>
                  <a:srgbClr val="111111"/>
                </a:solidFill>
                <a:effectLst/>
                <a:latin typeface="+mj-lt"/>
              </a:rPr>
              <a:t>на </a:t>
            </a:r>
            <a:r>
              <a:rPr lang="bg-BG" b="0" i="0" noProof="0" dirty="0">
                <a:solidFill>
                  <a:srgbClr val="111111"/>
                </a:solidFill>
                <a:effectLst/>
                <a:latin typeface="+mj-lt"/>
              </a:rPr>
              <a:t>ключови промишлени процеси</a:t>
            </a:r>
            <a:endParaRPr lang="bg-BG" dirty="0">
              <a:latin typeface="+mj-lt"/>
            </a:endParaRPr>
          </a:p>
          <a:p>
            <a:pPr marL="0" indent="0">
              <a:buNone/>
            </a:pPr>
            <a:r>
              <a:rPr lang="bg-BG" noProof="0" dirty="0">
                <a:latin typeface="+mj-lt"/>
              </a:rPr>
              <a:t>Ще бъдат подкрепени 500 предприятия в 22 страни от ЕС вкл. България </a:t>
            </a:r>
            <a:endParaRPr lang="bg-BG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17250690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AF982E-CB01-4467-CC5F-C9B095B0BEA7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4">
              <a:lumMod val="20000"/>
              <a:lumOff val="80000"/>
            </a:schemeClr>
          </a:solidFill>
        </p:spPr>
        <p:txBody>
          <a:bodyPr/>
          <a:lstStyle/>
          <a:p>
            <a:pPr algn="r"/>
            <a:r>
              <a:rPr lang="bg-BG" dirty="0"/>
              <a:t>Какво предстои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1D2DB6-8142-EE37-2620-6DAA7485D8B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bg-BG" dirty="0"/>
              <a:t>Рамката за държавна помощ за чиста енергия/</a:t>
            </a:r>
            <a:r>
              <a:rPr lang="en-US" dirty="0"/>
              <a:t>Clean Industry State Aid Framework (CISAF) </a:t>
            </a:r>
            <a:r>
              <a:rPr lang="bg-BG" dirty="0"/>
              <a:t>замества досегашната Временна рамка за кризи и преход/</a:t>
            </a:r>
            <a:r>
              <a:rPr lang="en-US" dirty="0"/>
              <a:t>Temporary Crisis and Transitional Framework (TCTF) </a:t>
            </a:r>
            <a:r>
              <a:rPr lang="bg-BG" dirty="0"/>
              <a:t>което ще даде възможност на държавите да разходват средства за индустриална декарбонизация и възобновяема енергия при преференциални правила за държавна помощ</a:t>
            </a:r>
          </a:p>
          <a:p>
            <a:r>
              <a:rPr lang="bg-BG" dirty="0"/>
              <a:t>Ревизират се европейските правила за обществени поръчки като се включват неценови критерии като се включват критерии за устойчивостта </a:t>
            </a:r>
          </a:p>
        </p:txBody>
      </p:sp>
    </p:spTree>
    <p:extLst>
      <p:ext uri="{BB962C8B-B14F-4D97-AF65-F5344CB8AC3E}">
        <p14:creationId xmlns:p14="http://schemas.microsoft.com/office/powerpoint/2010/main" val="282599141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2D2CB6-61CA-2B24-A05D-7BEF6B8378C7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bg-BG" dirty="0"/>
              <a:t>Какво предстои: </a:t>
            </a:r>
            <a:r>
              <a:rPr lang="en-US" dirty="0"/>
              <a:t>The Clean Industrial Deal:</a:t>
            </a:r>
            <a:endParaRPr lang="bg-BG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5FDF19-4E95-A25C-A34E-97701819AD5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bg-BG" dirty="0"/>
              <a:t>Замества се Зеления пакт с новия пакт </a:t>
            </a:r>
          </a:p>
          <a:p>
            <a:r>
              <a:rPr lang="bg-BG" dirty="0"/>
              <a:t>Към Зеления преход се добавят промените за засилване на европейската конкурентоспособност </a:t>
            </a:r>
          </a:p>
          <a:p>
            <a:r>
              <a:rPr lang="bg-BG" dirty="0"/>
              <a:t>Еманципация на индустриалния сектор: </a:t>
            </a:r>
            <a:r>
              <a:rPr lang="en-US" dirty="0"/>
              <a:t>Europe’s industrial base is central to our identity and essential for our competitiveness</a:t>
            </a:r>
            <a:endParaRPr lang="bg-BG" dirty="0"/>
          </a:p>
          <a:p>
            <a:r>
              <a:rPr lang="bg-BG" dirty="0"/>
              <a:t>Трудният брак или брак по сметка между действията за климата и конкурентоспособността</a:t>
            </a:r>
          </a:p>
          <a:p>
            <a:r>
              <a:rPr lang="bg-BG" dirty="0"/>
              <a:t>Възможно ли е да се постигне междинната цел към</a:t>
            </a:r>
            <a:r>
              <a:rPr lang="en-US" dirty="0"/>
              <a:t> 2040 </a:t>
            </a:r>
            <a:r>
              <a:rPr lang="bg-BG" dirty="0"/>
              <a:t>намаляване с </a:t>
            </a:r>
            <a:r>
              <a:rPr lang="en-US" dirty="0"/>
              <a:t>90% </a:t>
            </a:r>
            <a:r>
              <a:rPr lang="bg-BG" dirty="0"/>
              <a:t>на нетните емисии</a:t>
            </a:r>
          </a:p>
          <a:p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156441061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7470B2-1DE5-681B-9470-3C50E7A31CF7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4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algn="r"/>
            <a:r>
              <a:rPr lang="bg-BG" sz="3600" dirty="0"/>
              <a:t>Добрите новини: Промени в правната рамка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F3E18C-5831-BC94-9788-8903415B101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ru-RU" dirty="0"/>
              <a:t>Предложение за директива за изменение на CSRD и CSDDD;</a:t>
            </a:r>
          </a:p>
          <a:p>
            <a:r>
              <a:rPr lang="ru-RU" dirty="0"/>
              <a:t>Предложение, с което се отлага прилагането на всички изисквания за докладване в ОКСР за</a:t>
            </a:r>
            <a:r>
              <a:rPr lang="en-US" dirty="0"/>
              <a:t> </a:t>
            </a:r>
            <a:r>
              <a:rPr lang="ru-RU" dirty="0"/>
              <a:t>дружества, които трябва да отчетат през 2026 г. и 2027 г. </a:t>
            </a:r>
            <a:endParaRPr lang="en-US" dirty="0"/>
          </a:p>
          <a:p>
            <a:r>
              <a:rPr lang="ru-RU" dirty="0"/>
              <a:t>Проект на делегиран акт за изменение на оповестяванията на таксономията и таксономията "Климат" и</a:t>
            </a:r>
            <a:r>
              <a:rPr lang="en-US" dirty="0"/>
              <a:t> </a:t>
            </a:r>
            <a:r>
              <a:rPr lang="bg-BG" noProof="0" dirty="0"/>
              <a:t>Делегирани актове в областта на околната среда, подлежащи на обществена консултация</a:t>
            </a:r>
            <a:r>
              <a:rPr lang="ru-RU" dirty="0"/>
              <a:t>.</a:t>
            </a:r>
          </a:p>
          <a:p>
            <a:r>
              <a:rPr lang="ru-RU" dirty="0"/>
              <a:t>Предложение за регламент за изменение на Регламента за механизма за корекция на въглеродните емисии на границите</a:t>
            </a:r>
          </a:p>
          <a:p>
            <a:r>
              <a:rPr lang="ru-RU" dirty="0"/>
              <a:t>Предложение за регламент за изменение на Регламента за InvestEu</a:t>
            </a:r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79158349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77B8AD-FAA1-A2AE-1B38-6EF15D21C421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FFC000"/>
          </a:solidFill>
        </p:spPr>
        <p:txBody>
          <a:bodyPr/>
          <a:lstStyle/>
          <a:p>
            <a:r>
              <a:rPr lang="bg-BG" dirty="0"/>
              <a:t>Полезни изкопаеми и критични суровини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A5B73591-B189-532E-D790-22F98B39495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57703190"/>
              </p:ext>
            </p:extLst>
          </p:nvPr>
        </p:nvGraphicFramePr>
        <p:xfrm>
          <a:off x="2989007" y="1820116"/>
          <a:ext cx="5338916" cy="4499516"/>
        </p:xfrm>
        <a:graphic>
          <a:graphicData uri="http://schemas.openxmlformats.org/drawingml/2006/table">
            <a:tbl>
              <a:tblPr/>
              <a:tblGrid>
                <a:gridCol w="5338916">
                  <a:extLst>
                    <a:ext uri="{9D8B030D-6E8A-4147-A177-3AD203B41FA5}">
                      <a16:colId xmlns:a16="http://schemas.microsoft.com/office/drawing/2014/main" val="2166137261"/>
                    </a:ext>
                  </a:extLst>
                </a:gridCol>
              </a:tblGrid>
              <a:tr h="140366">
                <a:tc>
                  <a:txBody>
                    <a:bodyPr/>
                    <a:lstStyle/>
                    <a:p>
                      <a:pPr algn="ctr" fontAlgn="ctr"/>
                      <a:r>
                        <a:rPr lang="bg-BG" sz="1800" dirty="0">
                          <a:effectLst/>
                          <a:latin typeface="Verdana" panose="020B0604030504040204" pitchFamily="34" charset="0"/>
                        </a:rPr>
                        <a:t>Медни руди</a:t>
                      </a:r>
                    </a:p>
                  </a:txBody>
                  <a:tcPr marL="7388" marR="7388" marT="73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97443576"/>
                  </a:ext>
                </a:extLst>
              </a:tr>
              <a:tr h="280731">
                <a:tc>
                  <a:txBody>
                    <a:bodyPr/>
                    <a:lstStyle/>
                    <a:p>
                      <a:pPr algn="ctr" fontAlgn="ctr"/>
                      <a:r>
                        <a:rPr lang="bg-BG" sz="1800" dirty="0">
                          <a:effectLst/>
                          <a:latin typeface="Verdana" panose="020B0604030504040204" pitchFamily="34" charset="0"/>
                        </a:rPr>
                        <a:t>Златно-сребърни руди</a:t>
                      </a:r>
                    </a:p>
                  </a:txBody>
                  <a:tcPr marL="7388" marR="7388" marT="73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73509064"/>
                  </a:ext>
                </a:extLst>
              </a:tr>
              <a:tr h="280731">
                <a:tc>
                  <a:txBody>
                    <a:bodyPr/>
                    <a:lstStyle/>
                    <a:p>
                      <a:pPr algn="ctr" fontAlgn="ctr"/>
                      <a:r>
                        <a:rPr lang="bg-BG" sz="1800" dirty="0" err="1">
                          <a:effectLst/>
                          <a:latin typeface="Verdana" panose="020B0604030504040204" pitchFamily="34" charset="0"/>
                        </a:rPr>
                        <a:t>Златосъдържащи</a:t>
                      </a:r>
                      <a:r>
                        <a:rPr lang="bg-BG" sz="1800" dirty="0">
                          <a:effectLst/>
                          <a:latin typeface="Verdana" panose="020B0604030504040204" pitchFamily="34" charset="0"/>
                        </a:rPr>
                        <a:t> руди</a:t>
                      </a:r>
                    </a:p>
                  </a:txBody>
                  <a:tcPr marL="7388" marR="7388" marT="73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69443481"/>
                  </a:ext>
                </a:extLst>
              </a:tr>
              <a:tr h="280731">
                <a:tc>
                  <a:txBody>
                    <a:bodyPr/>
                    <a:lstStyle/>
                    <a:p>
                      <a:pPr algn="ctr" fontAlgn="ctr"/>
                      <a:r>
                        <a:rPr lang="bg-BG" sz="1800" dirty="0">
                          <a:effectLst/>
                          <a:latin typeface="Verdana" panose="020B0604030504040204" pitchFamily="34" charset="0"/>
                        </a:rPr>
                        <a:t>Медно-златни руди</a:t>
                      </a:r>
                    </a:p>
                  </a:txBody>
                  <a:tcPr marL="7388" marR="7388" marT="73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44601889"/>
                  </a:ext>
                </a:extLst>
              </a:tr>
              <a:tr h="280731">
                <a:tc>
                  <a:txBody>
                    <a:bodyPr/>
                    <a:lstStyle/>
                    <a:p>
                      <a:pPr algn="ctr" fontAlgn="ctr"/>
                      <a:r>
                        <a:rPr lang="bg-BG" sz="1800" dirty="0">
                          <a:effectLst/>
                          <a:latin typeface="Verdana" panose="020B0604030504040204" pitchFamily="34" charset="0"/>
                        </a:rPr>
                        <a:t>Оловно-цинкови руди</a:t>
                      </a:r>
                    </a:p>
                  </a:txBody>
                  <a:tcPr marL="7388" marR="7388" marT="73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41942229"/>
                  </a:ext>
                </a:extLst>
              </a:tr>
              <a:tr h="280731">
                <a:tc>
                  <a:txBody>
                    <a:bodyPr/>
                    <a:lstStyle/>
                    <a:p>
                      <a:pPr algn="ctr" fontAlgn="ctr"/>
                      <a:r>
                        <a:rPr lang="bg-BG" sz="1800" dirty="0" err="1">
                          <a:effectLst/>
                          <a:latin typeface="Verdana" panose="020B0604030504040204" pitchFamily="34" charset="0"/>
                        </a:rPr>
                        <a:t>Волфрамсъдържащи</a:t>
                      </a:r>
                      <a:r>
                        <a:rPr lang="bg-BG" sz="1800" dirty="0">
                          <a:effectLst/>
                          <a:latin typeface="Verdana" panose="020B0604030504040204" pitchFamily="34" charset="0"/>
                        </a:rPr>
                        <a:t> руди</a:t>
                      </a:r>
                    </a:p>
                  </a:txBody>
                  <a:tcPr marL="7388" marR="7388" marT="73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59158803"/>
                  </a:ext>
                </a:extLst>
              </a:tr>
              <a:tr h="280731">
                <a:tc>
                  <a:txBody>
                    <a:bodyPr/>
                    <a:lstStyle/>
                    <a:p>
                      <a:pPr algn="ctr" fontAlgn="ctr"/>
                      <a:r>
                        <a:rPr lang="bg-BG" sz="1800" dirty="0">
                          <a:effectLst/>
                          <a:latin typeface="Verdana" panose="020B0604030504040204" pitchFamily="34" charset="0"/>
                        </a:rPr>
                        <a:t>Оловно-цинкови руди</a:t>
                      </a:r>
                    </a:p>
                  </a:txBody>
                  <a:tcPr marL="7388" marR="7388" marT="73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84776455"/>
                  </a:ext>
                </a:extLst>
              </a:tr>
              <a:tr h="561463">
                <a:tc>
                  <a:txBody>
                    <a:bodyPr/>
                    <a:lstStyle/>
                    <a:p>
                      <a:pPr algn="ctr" fontAlgn="ctr"/>
                      <a:r>
                        <a:rPr lang="bg-BG" sz="1800" dirty="0">
                          <a:effectLst/>
                          <a:latin typeface="Verdana" panose="020B0604030504040204" pitchFamily="34" charset="0"/>
                        </a:rPr>
                        <a:t>Производствени технологични отпадъци</a:t>
                      </a:r>
                    </a:p>
                  </a:txBody>
                  <a:tcPr marL="7388" marR="7388" marT="73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91350310"/>
                  </a:ext>
                </a:extLst>
              </a:tr>
              <a:tr h="561463">
                <a:tc>
                  <a:txBody>
                    <a:bodyPr/>
                    <a:lstStyle/>
                    <a:p>
                      <a:pPr algn="ctr" fontAlgn="ctr"/>
                      <a:r>
                        <a:rPr lang="bg-BG" sz="1800" dirty="0">
                          <a:effectLst/>
                          <a:latin typeface="Verdana" panose="020B0604030504040204" pitchFamily="34" charset="0"/>
                        </a:rPr>
                        <a:t>Оловно-цинкови и </a:t>
                      </a:r>
                      <a:r>
                        <a:rPr lang="bg-BG" sz="1800" dirty="0" err="1">
                          <a:effectLst/>
                          <a:latin typeface="Verdana" panose="020B0604030504040204" pitchFamily="34" charset="0"/>
                        </a:rPr>
                        <a:t>злотосъдържащи</a:t>
                      </a:r>
                      <a:r>
                        <a:rPr lang="bg-BG" sz="1800" dirty="0">
                          <a:effectLst/>
                          <a:latin typeface="Verdana" panose="020B0604030504040204" pitchFamily="34" charset="0"/>
                        </a:rPr>
                        <a:t> руди</a:t>
                      </a:r>
                    </a:p>
                  </a:txBody>
                  <a:tcPr marL="7388" marR="7388" marT="73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14570527"/>
                  </a:ext>
                </a:extLst>
              </a:tr>
              <a:tr h="561463">
                <a:tc>
                  <a:txBody>
                    <a:bodyPr/>
                    <a:lstStyle/>
                    <a:p>
                      <a:pPr algn="ctr" fontAlgn="ctr"/>
                      <a:r>
                        <a:rPr lang="bg-BG" sz="1800" dirty="0">
                          <a:effectLst/>
                          <a:latin typeface="Verdana" panose="020B0604030504040204" pitchFamily="34" charset="0"/>
                        </a:rPr>
                        <a:t>Медно-порфирни </a:t>
                      </a:r>
                      <a:r>
                        <a:rPr lang="bg-BG" sz="1800" dirty="0" err="1">
                          <a:effectLst/>
                          <a:latin typeface="Verdana" panose="020B0604030504040204" pitchFamily="34" charset="0"/>
                        </a:rPr>
                        <a:t>златосъдържащи</a:t>
                      </a:r>
                      <a:r>
                        <a:rPr lang="bg-BG" sz="1800" dirty="0">
                          <a:effectLst/>
                          <a:latin typeface="Verdana" panose="020B0604030504040204" pitchFamily="34" charset="0"/>
                        </a:rPr>
                        <a:t> руди</a:t>
                      </a:r>
                    </a:p>
                  </a:txBody>
                  <a:tcPr marL="7388" marR="7388" marT="73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67664479"/>
                  </a:ext>
                </a:extLst>
              </a:tr>
              <a:tr h="280731">
                <a:tc>
                  <a:txBody>
                    <a:bodyPr/>
                    <a:lstStyle/>
                    <a:p>
                      <a:pPr algn="ctr" fontAlgn="ctr"/>
                      <a:r>
                        <a:rPr lang="bg-BG" sz="1800" dirty="0">
                          <a:effectLst/>
                          <a:latin typeface="Verdana" panose="020B0604030504040204" pitchFamily="34" charset="0"/>
                        </a:rPr>
                        <a:t>Златно-медно-</a:t>
                      </a:r>
                      <a:r>
                        <a:rPr lang="bg-BG" sz="1800" dirty="0" err="1">
                          <a:effectLst/>
                          <a:latin typeface="Verdana" panose="020B0604030504040204" pitchFamily="34" charset="0"/>
                        </a:rPr>
                        <a:t>пиритни</a:t>
                      </a:r>
                      <a:r>
                        <a:rPr lang="bg-BG" sz="1800" dirty="0">
                          <a:effectLst/>
                          <a:latin typeface="Verdana" panose="020B0604030504040204" pitchFamily="34" charset="0"/>
                        </a:rPr>
                        <a:t> руди</a:t>
                      </a:r>
                    </a:p>
                  </a:txBody>
                  <a:tcPr marL="7388" marR="7388" marT="73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53224314"/>
                  </a:ext>
                </a:extLst>
              </a:tr>
              <a:tr h="561463">
                <a:tc>
                  <a:txBody>
                    <a:bodyPr/>
                    <a:lstStyle/>
                    <a:p>
                      <a:pPr algn="ctr" fontAlgn="ctr"/>
                      <a:r>
                        <a:rPr lang="bg-BG" sz="1800" dirty="0">
                          <a:effectLst/>
                          <a:latin typeface="Verdana" panose="020B0604030504040204" pitchFamily="34" charset="0"/>
                        </a:rPr>
                        <a:t>Медно-</a:t>
                      </a:r>
                      <a:r>
                        <a:rPr lang="bg-BG" sz="1800" dirty="0" err="1">
                          <a:effectLst/>
                          <a:latin typeface="Verdana" panose="020B0604030504040204" pitchFamily="34" charset="0"/>
                        </a:rPr>
                        <a:t>пиритни</a:t>
                      </a:r>
                      <a:r>
                        <a:rPr lang="bg-BG" sz="1800" dirty="0">
                          <a:effectLst/>
                          <a:latin typeface="Verdana" panose="020B0604030504040204" pitchFamily="34" charset="0"/>
                        </a:rPr>
                        <a:t> и </a:t>
                      </a:r>
                      <a:r>
                        <a:rPr lang="bg-BG" sz="1800" dirty="0" err="1">
                          <a:effectLst/>
                          <a:latin typeface="Verdana" panose="020B0604030504040204" pitchFamily="34" charset="0"/>
                        </a:rPr>
                        <a:t>златосъдържащи</a:t>
                      </a:r>
                      <a:r>
                        <a:rPr lang="bg-BG" sz="1800" dirty="0">
                          <a:effectLst/>
                          <a:latin typeface="Verdana" panose="020B0604030504040204" pitchFamily="34" charset="0"/>
                        </a:rPr>
                        <a:t> руди</a:t>
                      </a:r>
                    </a:p>
                  </a:txBody>
                  <a:tcPr marL="7388" marR="7388" marT="73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81218078"/>
                  </a:ext>
                </a:extLst>
              </a:tr>
            </a:tbl>
          </a:graphicData>
        </a:graphic>
      </p:graphicFrame>
      <p:sp>
        <p:nvSpPr>
          <p:cNvPr id="5" name="Rectangle 1">
            <a:extLst>
              <a:ext uri="{FF2B5EF4-FFF2-40B4-BE49-F238E27FC236}">
                <a16:creationId xmlns:a16="http://schemas.microsoft.com/office/drawing/2014/main" id="{E1A0A4FC-58A2-5F01-2A25-D22A513EFF8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bg-BG" altLang="bg-BG" sz="1800" b="0" i="0" u="none" strike="noStrike" cap="none" normalizeH="0" baseline="0">
                <a:ln>
                  <a:noFill/>
                </a:ln>
                <a:solidFill>
                  <a:srgbClr val="22222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kumimoji="0" lang="bg-BG" altLang="bg-BG" sz="1800" b="0" i="0" u="none" strike="noStrike" cap="none" normalizeH="0" baseline="0">
                <a:ln>
                  <a:noFill/>
                </a:ln>
                <a:solidFill>
                  <a:srgbClr val="22222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endParaRPr kumimoji="0" lang="bg-BG" altLang="bg-BG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bg-BG" altLang="bg-BG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822204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30EBCD-9266-C424-F67A-7D47DF76B00C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20000"/>
              <a:lumOff val="80000"/>
            </a:schemeClr>
          </a:solidFill>
        </p:spPr>
        <p:txBody>
          <a:bodyPr/>
          <a:lstStyle/>
          <a:p>
            <a:pPr algn="r"/>
            <a:r>
              <a:rPr lang="bg-BG" dirty="0"/>
              <a:t>Критични и стратегически суровини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AF7E90-F647-0A7B-3326-42271DEF874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/>
              <a:t>34 </a:t>
            </a:r>
            <a:r>
              <a:rPr lang="bg-BG" noProof="0" dirty="0"/>
              <a:t>бр. критични, включвайки 17 бр. </a:t>
            </a:r>
            <a:r>
              <a:rPr lang="ru-RU" dirty="0"/>
              <a:t>Стратегически</a:t>
            </a:r>
          </a:p>
          <a:p>
            <a:r>
              <a:rPr lang="ru-RU" dirty="0"/>
              <a:t>Нови възможности за финансиране </a:t>
            </a:r>
          </a:p>
          <a:p>
            <a:r>
              <a:rPr lang="ru-RU" dirty="0"/>
              <a:t>Публично-</a:t>
            </a:r>
            <a:r>
              <a:rPr lang="ru-RU" dirty="0" err="1"/>
              <a:t>частни</a:t>
            </a:r>
            <a:r>
              <a:rPr lang="ru-RU" dirty="0"/>
              <a:t> партньорства </a:t>
            </a:r>
          </a:p>
          <a:p>
            <a:r>
              <a:rPr lang="ru-RU" dirty="0"/>
              <a:t>Четири компании </a:t>
            </a:r>
            <a:r>
              <a:rPr lang="bg-BG" noProof="0" dirty="0"/>
              <a:t>разполагат с концесии за добив на метални полезни изкопаеми </a:t>
            </a:r>
          </a:p>
          <a:p>
            <a:pPr marL="0" indent="0">
              <a:buNone/>
            </a:pPr>
            <a:r>
              <a:rPr lang="ru-RU" dirty="0" err="1"/>
              <a:t>Дънди</a:t>
            </a:r>
            <a:r>
              <a:rPr lang="ru-RU" dirty="0"/>
              <a:t> </a:t>
            </a:r>
            <a:r>
              <a:rPr lang="ru-RU" dirty="0" err="1"/>
              <a:t>Прешъз</a:t>
            </a:r>
            <a:r>
              <a:rPr lang="ru-RU" dirty="0"/>
              <a:t>, </a:t>
            </a:r>
          </a:p>
          <a:p>
            <a:pPr marL="0" indent="0">
              <a:buNone/>
            </a:pPr>
            <a:r>
              <a:rPr lang="ru-RU" dirty="0"/>
              <a:t>КЦМ Пловдив, </a:t>
            </a:r>
          </a:p>
          <a:p>
            <a:pPr marL="0" indent="0">
              <a:buNone/>
            </a:pPr>
            <a:r>
              <a:rPr lang="ru-RU" dirty="0" err="1"/>
              <a:t>Асарел</a:t>
            </a:r>
            <a:r>
              <a:rPr lang="ru-RU" dirty="0"/>
              <a:t> Медет, </a:t>
            </a:r>
          </a:p>
          <a:p>
            <a:pPr marL="0" indent="0">
              <a:buNone/>
            </a:pPr>
            <a:r>
              <a:rPr lang="ru-RU" dirty="0" err="1"/>
              <a:t>Горупсо</a:t>
            </a:r>
            <a:r>
              <a:rPr lang="ru-RU" dirty="0"/>
              <a:t> </a:t>
            </a:r>
            <a:endParaRPr lang="bg-BG" dirty="0"/>
          </a:p>
        </p:txBody>
      </p:sp>
      <p:sp>
        <p:nvSpPr>
          <p:cNvPr id="5" name="Rectangle 1">
            <a:extLst>
              <a:ext uri="{FF2B5EF4-FFF2-40B4-BE49-F238E27FC236}">
                <a16:creationId xmlns:a16="http://schemas.microsoft.com/office/drawing/2014/main" id="{42DD22C6-A27D-68B5-8438-EFFAE893049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27688" y="1820863"/>
            <a:ext cx="12192000" cy="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bg-BG" altLang="bg-BG" sz="1800" b="0" i="0" u="none" strike="noStrike" cap="none" normalizeH="0" baseline="0">
                <a:ln>
                  <a:noFill/>
                </a:ln>
                <a:solidFill>
                  <a:srgbClr val="22222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kumimoji="0" lang="bg-BG" altLang="bg-BG" sz="1800" b="0" i="0" u="none" strike="noStrike" cap="none" normalizeH="0" baseline="0">
                <a:ln>
                  <a:noFill/>
                </a:ln>
                <a:solidFill>
                  <a:srgbClr val="22222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endParaRPr kumimoji="0" lang="bg-BG" altLang="bg-BG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bg-BG" altLang="bg-BG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36945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A6BE22-98FF-DD7C-0F51-2DB346479AA4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20000"/>
              <a:lumOff val="80000"/>
            </a:schemeClr>
          </a:solidFill>
        </p:spPr>
        <p:txBody>
          <a:bodyPr/>
          <a:lstStyle/>
          <a:p>
            <a:pPr algn="r"/>
            <a:r>
              <a:rPr lang="bg-BG" dirty="0"/>
              <a:t>Причини за промяната на политиката за Зеления преход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32102E-54FC-7B47-51F0-057EB625B41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bg-BG" dirty="0"/>
              <a:t>Проблемите в начина, по който се провежда прехода: прекомерна бюрокрация, трудностите при изпълнението на политическите условия за изпълнение на финансовия пакет; бавно осъществяване на проектите, забавяне на технологиите, енергийни дисбаланси, трудности при оповестяването, колебливост в оценките на климатичните рискове и т.н.</a:t>
            </a:r>
          </a:p>
          <a:p>
            <a:r>
              <a:rPr lang="bg-BG" dirty="0"/>
              <a:t>5 години след началото на Зеления пакт резултатите не са достатъчни  </a:t>
            </a:r>
          </a:p>
          <a:p>
            <a:r>
              <a:rPr lang="bg-BG" dirty="0"/>
              <a:t>Геополитиката на зеления преход се оказва неработеща: Отказът на САЩ от  парижкото споразумение за климата и насърчаването  на други страни да не спазват ангажиментите си; риск от изолация на страните, които го </a:t>
            </a:r>
            <a:r>
              <a:rPr lang="bg-BG" dirty="0" err="1"/>
              <a:t>подклерят</a:t>
            </a:r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1889470079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191AAED6-5CD5-7E30-4ECC-7930980BEEE6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br>
              <a:rPr lang="bg-BG" sz="3100" i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bg-BG" sz="3100" i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bg-BG" sz="3100" i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bg-BG" sz="31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Местните власти не са изпълнители на решенията на ЕС: </a:t>
            </a:r>
            <a:br>
              <a:rPr lang="bg-BG" sz="31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bg-BG" sz="31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те трябва да се третират като партньори в реализирането на прехода</a:t>
            </a:r>
            <a:br>
              <a:rPr lang="bg-BG" dirty="0"/>
            </a:br>
            <a:br>
              <a:rPr lang="bg-BG" dirty="0"/>
            </a:br>
            <a:endParaRPr lang="bg-BG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A16E8B2D-6F29-726D-1C2C-7EB26148D5F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bg-BG" dirty="0"/>
              <a:t>Пет ключови препоръки:</a:t>
            </a:r>
          </a:p>
          <a:p>
            <a:pPr marL="0" indent="0">
              <a:buNone/>
            </a:pPr>
            <a:r>
              <a:rPr lang="en-US" dirty="0"/>
              <a:t>• </a:t>
            </a:r>
            <a:r>
              <a:rPr lang="bg-BG" dirty="0"/>
              <a:t>Да се удовлетворят регионалните потребности при изпълнението на Зеления преход</a:t>
            </a:r>
          </a:p>
          <a:p>
            <a:pPr marL="0" indent="0">
              <a:buNone/>
            </a:pPr>
            <a:r>
              <a:rPr lang="en-US" dirty="0"/>
              <a:t>• </a:t>
            </a:r>
            <a:r>
              <a:rPr lang="bg-BG" dirty="0"/>
              <a:t>Интензивен диалог с местните власти </a:t>
            </a:r>
          </a:p>
          <a:p>
            <a:pPr marL="0" indent="0">
              <a:buNone/>
            </a:pPr>
            <a:r>
              <a:rPr lang="en-US" dirty="0"/>
              <a:t>• </a:t>
            </a:r>
            <a:r>
              <a:rPr lang="bg-BG" dirty="0"/>
              <a:t>Увеличаване на финансирането, което да се опрости и да се предоставя по-пряко финансиране, а не през сложни процедури </a:t>
            </a:r>
          </a:p>
          <a:p>
            <a:pPr marL="0" indent="0">
              <a:buNone/>
            </a:pPr>
            <a:r>
              <a:rPr lang="en-US" dirty="0"/>
              <a:t>• </a:t>
            </a:r>
            <a:r>
              <a:rPr lang="bg-BG" dirty="0"/>
              <a:t>Равнопоставеност на общините в прехода и особено най-уязвимите региони </a:t>
            </a:r>
          </a:p>
          <a:p>
            <a:pPr marL="0" indent="0">
              <a:buNone/>
            </a:pPr>
            <a:r>
              <a:rPr lang="en-US" dirty="0"/>
              <a:t>• </a:t>
            </a:r>
            <a:r>
              <a:rPr lang="bg-BG" dirty="0"/>
              <a:t>Засилване на регионалното сътрудничество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33350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0E4E95-9A9F-1A52-3C0B-22302E0CB190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20000"/>
              <a:lumOff val="80000"/>
            </a:schemeClr>
          </a:solidFill>
        </p:spPr>
        <p:txBody>
          <a:bodyPr/>
          <a:lstStyle/>
          <a:p>
            <a:pPr algn="r"/>
            <a:r>
              <a:rPr lang="bg-BG" dirty="0"/>
              <a:t>Има ли отказ от зеления преход: </a:t>
            </a:r>
            <a:r>
              <a:rPr lang="bg-BG" b="1" dirty="0">
                <a:solidFill>
                  <a:srgbClr val="FF0000"/>
                </a:solidFill>
              </a:rPr>
              <a:t>Не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9D1E15-75D7-C91F-28E0-FC0137CF67B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bg-BG" dirty="0"/>
              <a:t>Приемане на по-прагматичен подход в реализирането на амбициозните цели</a:t>
            </a:r>
          </a:p>
          <a:p>
            <a:r>
              <a:rPr lang="bg-BG" dirty="0"/>
              <a:t>Създаване на буферни източници на икономически растеж: новите стратегии за конкурентоспособност </a:t>
            </a:r>
            <a:r>
              <a:rPr lang="en-US" dirty="0"/>
              <a:t>(</a:t>
            </a:r>
            <a:r>
              <a:rPr lang="bg-BG" dirty="0"/>
              <a:t>Марио Драги</a:t>
            </a:r>
            <a:r>
              <a:rPr lang="en-US" dirty="0"/>
              <a:t>)</a:t>
            </a:r>
            <a:r>
              <a:rPr lang="bg-BG" dirty="0"/>
              <a:t>, стратегия за критичните суровини, </a:t>
            </a:r>
            <a:r>
              <a:rPr lang="en-US" dirty="0"/>
              <a:t>Clean Industrial deal</a:t>
            </a:r>
            <a:r>
              <a:rPr lang="bg-BG" dirty="0"/>
              <a:t> </a:t>
            </a:r>
            <a:r>
              <a:rPr lang="en-US" dirty="0"/>
              <a:t>(</a:t>
            </a:r>
            <a:r>
              <a:rPr lang="bg-BG" dirty="0"/>
              <a:t>26 февруари 2025</a:t>
            </a:r>
            <a:r>
              <a:rPr lang="en-US" dirty="0"/>
              <a:t>),</a:t>
            </a:r>
            <a:r>
              <a:rPr lang="bg-BG" dirty="0"/>
              <a:t> </a:t>
            </a:r>
          </a:p>
          <a:p>
            <a:r>
              <a:rPr lang="bg-BG" dirty="0"/>
              <a:t>Редуциране на изискванията за оповестяване - </a:t>
            </a:r>
            <a:r>
              <a:rPr lang="ru-RU" dirty="0"/>
              <a:t>Всички, с изключение на най-големите компании, </a:t>
            </a:r>
            <a:r>
              <a:rPr lang="ru-RU" dirty="0" err="1"/>
              <a:t>опериращи</a:t>
            </a:r>
            <a:r>
              <a:rPr lang="ru-RU" dirty="0"/>
              <a:t> в ЕС, ще </a:t>
            </a:r>
            <a:r>
              <a:rPr lang="bg-BG" noProof="0" dirty="0"/>
              <a:t>бъдат освободени от сегашните задължения за екологично отчитане</a:t>
            </a:r>
            <a:endParaRPr lang="en-US" noProof="0" dirty="0"/>
          </a:p>
          <a:p>
            <a:r>
              <a:rPr lang="bg-BG" dirty="0"/>
              <a:t>Редуциране на проектите и финансирането по НПВУ – краен срок август 2026</a:t>
            </a:r>
            <a:endParaRPr lang="en-US" noProof="0" dirty="0"/>
          </a:p>
          <a:p>
            <a:pPr marL="0" indent="0">
              <a:buNone/>
            </a:pPr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33898015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ADFE7A4-23B8-C6BD-DE65-BB255F96759D}"/>
              </a:ext>
            </a:extLst>
          </p:cNvPr>
          <p:cNvSpPr>
            <a:spLocks noGrp="1"/>
          </p:cNvSpPr>
          <p:nvPr>
            <p:ph type="ctrTitle"/>
          </p:nvPr>
        </p:nvSpPr>
        <p:spPr>
          <a:solidFill>
            <a:schemeClr val="bg2"/>
          </a:solidFill>
        </p:spPr>
        <p:txBody>
          <a:bodyPr>
            <a:normAutofit fontScale="90000"/>
          </a:bodyPr>
          <a:lstStyle/>
          <a:p>
            <a:r>
              <a:rPr lang="bg-BG" dirty="0"/>
              <a:t>Очакванията за ролята на зеления преход за кохезията и регионалното развитие 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07EA118E-2DE6-5501-E15C-5BCCE4D2448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solidFill>
            <a:schemeClr val="accent5">
              <a:lumMod val="60000"/>
              <a:lumOff val="40000"/>
            </a:schemeClr>
          </a:solidFill>
        </p:spPr>
        <p:txBody>
          <a:bodyPr>
            <a:normAutofit fontScale="92500" lnSpcReduction="10000"/>
          </a:bodyPr>
          <a:lstStyle/>
          <a:p>
            <a:r>
              <a:rPr lang="bg-BG" sz="6600" dirty="0">
                <a:solidFill>
                  <a:srgbClr val="FFFF00"/>
                </a:solidFill>
              </a:rPr>
              <a:t>Концептуални несъвършенства </a:t>
            </a:r>
            <a:endParaRPr lang="bg-BG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13713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FEE44E-8FF8-0D23-766E-5A0A872377CB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40000"/>
              <a:lumOff val="60000"/>
            </a:schemeClr>
          </a:solidFill>
        </p:spPr>
        <p:txBody>
          <a:bodyPr/>
          <a:lstStyle/>
          <a:p>
            <a:pPr algn="r"/>
            <a:r>
              <a:rPr lang="bg-BG" dirty="0"/>
              <a:t>Зеленият преход ще намали </a:t>
            </a:r>
            <a:br>
              <a:rPr lang="bg-BG" dirty="0"/>
            </a:br>
            <a:r>
              <a:rPr lang="bg-BG" dirty="0"/>
              <a:t>регионалните различия???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827719-AF48-36D7-C87A-1571ACDB206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bg-BG" noProof="0" dirty="0"/>
              <a:t>„ Инвестициите в МСП, съфинансирани от НПВУ, имат и важни регионални измерения“.</a:t>
            </a:r>
          </a:p>
          <a:p>
            <a:r>
              <a:rPr lang="bg-BG" noProof="0" dirty="0"/>
              <a:t>„С оглед на политиката на сближаване на ЕС и целите за справедлив преход, очакванията са, че и Механизма за възстановяване и устойчивост, в частност НПВУ, </a:t>
            </a:r>
            <a:r>
              <a:rPr lang="bg-BG" noProof="0" dirty="0">
                <a:highlight>
                  <a:srgbClr val="00FF00"/>
                </a:highlight>
              </a:rPr>
              <a:t>ще допринесе както за зелената трансформация, така и за регионалната кохезия и до намаляване на социално-икономическите различия между регионите на различни териториални нива“. </a:t>
            </a:r>
          </a:p>
          <a:p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379690752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4129AD-5286-D8E2-B918-63AEE922C70D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20000"/>
              <a:lumOff val="80000"/>
            </a:schemeClr>
          </a:solidFill>
        </p:spPr>
        <p:txBody>
          <a:bodyPr/>
          <a:lstStyle/>
          <a:p>
            <a:pPr algn="r"/>
            <a:r>
              <a:rPr lang="bg-BG" dirty="0"/>
              <a:t>Зеленият преход ще увеличи работните места в по-слабо развитите региони ???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FD0211-1EEE-9874-03A4-DA2D995D2F1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bg-BG" i="1" dirty="0"/>
              <a:t>Европейската асоциация на общините: </a:t>
            </a:r>
            <a:r>
              <a:rPr lang="en-US" i="1" dirty="0"/>
              <a:t>Municipalities will have a key role to play. We, municipalities, can ensure the achievement of EU’s ambitious objectives, leaving no one behind. But we need staff and resources to take collective actions.</a:t>
            </a:r>
            <a:endParaRPr lang="bg-BG" i="1" dirty="0"/>
          </a:p>
          <a:p>
            <a:r>
              <a:rPr lang="ru-RU" dirty="0"/>
              <a:t>Зеленият преход </a:t>
            </a:r>
            <a:r>
              <a:rPr lang="bg-BG" noProof="0" dirty="0"/>
              <a:t>има различни проявления в отделните региони, поради разнородната им икономическа структура и специфичните доминиращи фактори на производство </a:t>
            </a:r>
          </a:p>
          <a:p>
            <a:r>
              <a:rPr lang="bg-BG" noProof="0" dirty="0"/>
              <a:t>Принципът: повече средства за по-слабите и по засегнатите  </a:t>
            </a:r>
            <a:r>
              <a:rPr lang="ru-RU" dirty="0"/>
              <a:t>региони ? Решава ли проблема със стартовата дивергенция? </a:t>
            </a:r>
          </a:p>
          <a:p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211369049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541DF8D2-C0E8-68D0-7875-9EDB22FBA0FB}"/>
              </a:ext>
            </a:extLst>
          </p:cNvPr>
          <p:cNvSpPr>
            <a:spLocks noGrp="1"/>
          </p:cNvSpPr>
          <p:nvPr>
            <p:ph type="ctrTitle"/>
          </p:nvPr>
        </p:nvSpPr>
        <p:spPr>
          <a:solidFill>
            <a:schemeClr val="accent5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r>
              <a:rPr lang="bg-BG" dirty="0"/>
              <a:t>Какъв зелен преход прави България 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DA224DA0-257D-7EE3-D9A3-1227BC61B27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solidFill>
            <a:schemeClr val="accent6">
              <a:lumMod val="40000"/>
              <a:lumOff val="60000"/>
            </a:schemeClr>
          </a:solidFill>
        </p:spPr>
        <p:txBody>
          <a:bodyPr/>
          <a:lstStyle/>
          <a:p>
            <a:endParaRPr lang="bg-BG" dirty="0"/>
          </a:p>
          <a:p>
            <a:r>
              <a:rPr lang="bg-BG" dirty="0"/>
              <a:t>Изпълняваме ли ангажиментите и плановете</a:t>
            </a:r>
          </a:p>
        </p:txBody>
      </p:sp>
    </p:spTree>
    <p:extLst>
      <p:ext uri="{BB962C8B-B14F-4D97-AF65-F5344CB8AC3E}">
        <p14:creationId xmlns:p14="http://schemas.microsoft.com/office/powerpoint/2010/main" val="116251873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10396</TotalTime>
  <Words>2470</Words>
  <Application>Microsoft Office PowerPoint</Application>
  <PresentationFormat>Widescreen</PresentationFormat>
  <Paragraphs>307</Paragraphs>
  <Slides>40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40</vt:i4>
      </vt:variant>
    </vt:vector>
  </HeadingPairs>
  <TitlesOfParts>
    <vt:vector size="48" baseType="lpstr">
      <vt:lpstr>Arial</vt:lpstr>
      <vt:lpstr>Arial</vt:lpstr>
      <vt:lpstr>Calibri</vt:lpstr>
      <vt:lpstr>Calibri Light</vt:lpstr>
      <vt:lpstr>Repo</vt:lpstr>
      <vt:lpstr>Times New Roman</vt:lpstr>
      <vt:lpstr>Verdana</vt:lpstr>
      <vt:lpstr>Office Theme</vt:lpstr>
      <vt:lpstr>Зеленият преход в «преходен период»:  Какво означава това за  местните власти?</vt:lpstr>
      <vt:lpstr>Какво става със Зеления преход в ЕС, в България  и в общините ? </vt:lpstr>
      <vt:lpstr>Европейските новини за прехода</vt:lpstr>
      <vt:lpstr>Причини за промяната на политиката за Зеления преход</vt:lpstr>
      <vt:lpstr>Има ли отказ от зеления преход: Не</vt:lpstr>
      <vt:lpstr>Очакванията за ролята на зеления преход за кохезията и регионалното развитие </vt:lpstr>
      <vt:lpstr>Зеленият преход ще намали  регионалните различия??? </vt:lpstr>
      <vt:lpstr>Зеленият преход ще увеличи работните места в по-слабо развитите региони ???</vt:lpstr>
      <vt:lpstr>Какъв зелен преход прави България </vt:lpstr>
      <vt:lpstr>Емисии на парникови газове</vt:lpstr>
      <vt:lpstr>Емисии на парникови газове от сектор Енергетика</vt:lpstr>
      <vt:lpstr>Загуби, свързани с климата </vt:lpstr>
      <vt:lpstr>Дял на енергията от възобновяеми източници</vt:lpstr>
      <vt:lpstr>Дял на енергията за отопление от крайното енергийно потребление на домакинствата</vt:lpstr>
      <vt:lpstr>Дял на населението, което не успява да поддържа жилището си топло </vt:lpstr>
      <vt:lpstr>Ролята на общините </vt:lpstr>
      <vt:lpstr>Има ли баланс? </vt:lpstr>
      <vt:lpstr>НПВУ се очакваше да направи прехода справедлив за общините </vt:lpstr>
      <vt:lpstr>2.В.2 Местно развитие</vt:lpstr>
      <vt:lpstr>Допълняемост</vt:lpstr>
      <vt:lpstr>Достатъчни ла са предвидените в НПВУ реформи и пари </vt:lpstr>
      <vt:lpstr>До сега НПВУ не съдейства достатъчно за постигане кохезионните цели  </vt:lpstr>
      <vt:lpstr>PowerPoint Presentation</vt:lpstr>
      <vt:lpstr>PowerPoint Presentation</vt:lpstr>
      <vt:lpstr>PowerPoint Presentation</vt:lpstr>
      <vt:lpstr>Към 30 април 2025</vt:lpstr>
      <vt:lpstr>PowerPoint Presentation</vt:lpstr>
      <vt:lpstr>Отпадащи проекти за 1 млрд. лева </vt:lpstr>
      <vt:lpstr>Ефектите от зеления преход за общините до сега </vt:lpstr>
      <vt:lpstr>Къде сме и докъде ще стигнем</vt:lpstr>
      <vt:lpstr>Преходният период на  Зеления преход </vt:lpstr>
      <vt:lpstr>Какво предстои:План/готовност за 2030 за финансиране на отбраната</vt:lpstr>
      <vt:lpstr>Нашата не/готовност:</vt:lpstr>
      <vt:lpstr> Какво предстои: План за действие за стоманодобивната и металургичната промишленост   </vt:lpstr>
      <vt:lpstr>Какво предстои </vt:lpstr>
      <vt:lpstr>Какво предстои: The Clean Industrial Deal:</vt:lpstr>
      <vt:lpstr>Добрите новини: Промени в правната рамка </vt:lpstr>
      <vt:lpstr>Полезни изкопаеми и критични суровини</vt:lpstr>
      <vt:lpstr>Критични и стратегически суровини </vt:lpstr>
      <vt:lpstr>   Местните власти не са изпълнители на решенията на ЕС:   те трябва да се третират като партньори в реализирането на прехода 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Daniela Bobeva</dc:creator>
  <cp:lastModifiedBy>Daniela Bobeva</cp:lastModifiedBy>
  <cp:revision>111</cp:revision>
  <cp:lastPrinted>2025-03-27T04:53:21Z</cp:lastPrinted>
  <dcterms:created xsi:type="dcterms:W3CDTF">2025-03-20T08:38:15Z</dcterms:created>
  <dcterms:modified xsi:type="dcterms:W3CDTF">2025-05-21T19:59:55Z</dcterms:modified>
</cp:coreProperties>
</file>